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4" r:id="rId3"/>
    <p:sldId id="289" r:id="rId4"/>
    <p:sldId id="266" r:id="rId5"/>
    <p:sldId id="267" r:id="rId6"/>
    <p:sldId id="269" r:id="rId7"/>
    <p:sldId id="295" r:id="rId8"/>
    <p:sldId id="290" r:id="rId9"/>
    <p:sldId id="291" r:id="rId10"/>
    <p:sldId id="292" r:id="rId11"/>
    <p:sldId id="297" r:id="rId12"/>
    <p:sldId id="298" r:id="rId13"/>
    <p:sldId id="275" r:id="rId14"/>
    <p:sldId id="296" r:id="rId15"/>
    <p:sldId id="273" r:id="rId1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irbekov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1776" autoAdjust="0"/>
  </p:normalViewPr>
  <p:slideViewPr>
    <p:cSldViewPr>
      <p:cViewPr varScale="1">
        <p:scale>
          <a:sx n="63" d="100"/>
          <a:sy n="63"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0E55E8F-636A-4951-815A-5AC6F4B1221C}" type="datetimeFigureOut">
              <a:rPr lang="ru-RU" smtClean="0"/>
              <a:pPr/>
              <a:t>21.07.2015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3FE30B6-E3B5-4D68-8143-CC9880500D0D}" type="slidenum">
              <a:rPr lang="ru-RU" smtClean="0"/>
              <a:pPr/>
              <a:t>‹#›</a:t>
            </a:fld>
            <a:endParaRPr lang="ru-RU"/>
          </a:p>
        </p:txBody>
      </p:sp>
    </p:spTree>
    <p:extLst>
      <p:ext uri="{BB962C8B-B14F-4D97-AF65-F5344CB8AC3E}">
        <p14:creationId xmlns="" xmlns:p14="http://schemas.microsoft.com/office/powerpoint/2010/main" val="133738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solidFill>
                  <a:schemeClr val="bg1">
                    <a:lumMod val="95000"/>
                    <a:lumOff val="5000"/>
                  </a:schemeClr>
                </a:solidFill>
              </a:rPr>
              <a:t>Развитие долгосрочных партнерских отношений и сотрудничество являются важными элементами проекта. </a:t>
            </a:r>
          </a:p>
          <a:p>
            <a:endParaRPr lang="ru-RU" dirty="0"/>
          </a:p>
        </p:txBody>
      </p:sp>
      <p:sp>
        <p:nvSpPr>
          <p:cNvPr id="4" name="Номер слайда 3"/>
          <p:cNvSpPr>
            <a:spLocks noGrp="1"/>
          </p:cNvSpPr>
          <p:nvPr>
            <p:ph type="sldNum" sz="quarter" idx="10"/>
          </p:nvPr>
        </p:nvSpPr>
        <p:spPr/>
        <p:txBody>
          <a:bodyPr/>
          <a:lstStyle/>
          <a:p>
            <a:fld id="{D3FE30B6-E3B5-4D68-8143-CC9880500D0D}" type="slidenum">
              <a:rPr lang="ru-RU" smtClean="0"/>
              <a:pPr/>
              <a:t>2</a:t>
            </a:fld>
            <a:endParaRPr lang="ru-RU"/>
          </a:p>
        </p:txBody>
      </p:sp>
    </p:spTree>
    <p:extLst>
      <p:ext uri="{BB962C8B-B14F-4D97-AF65-F5344CB8AC3E}">
        <p14:creationId xmlns="" xmlns:p14="http://schemas.microsoft.com/office/powerpoint/2010/main" val="28426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FE30B6-E3B5-4D68-8143-CC9880500D0D}" type="slidenum">
              <a:rPr lang="ru-RU" smtClean="0"/>
              <a:pPr/>
              <a:t>4</a:t>
            </a:fld>
            <a:endParaRPr lang="ru-RU"/>
          </a:p>
        </p:txBody>
      </p:sp>
    </p:spTree>
    <p:extLst>
      <p:ext uri="{BB962C8B-B14F-4D97-AF65-F5344CB8AC3E}">
        <p14:creationId xmlns="" xmlns:p14="http://schemas.microsoft.com/office/powerpoint/2010/main" val="212766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FE30B6-E3B5-4D68-8143-CC9880500D0D}" type="slidenum">
              <a:rPr lang="ru-RU" smtClean="0"/>
              <a:pPr/>
              <a:t>6</a:t>
            </a:fld>
            <a:endParaRPr lang="ru-RU"/>
          </a:p>
        </p:txBody>
      </p:sp>
    </p:spTree>
    <p:extLst>
      <p:ext uri="{BB962C8B-B14F-4D97-AF65-F5344CB8AC3E}">
        <p14:creationId xmlns="" xmlns:p14="http://schemas.microsoft.com/office/powerpoint/2010/main" val="142335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FE30B6-E3B5-4D68-8143-CC9880500D0D}" type="slidenum">
              <a:rPr lang="ru-RU" smtClean="0"/>
              <a:pPr/>
              <a:t>7</a:t>
            </a:fld>
            <a:endParaRPr lang="ru-RU"/>
          </a:p>
        </p:txBody>
      </p:sp>
    </p:spTree>
    <p:extLst>
      <p:ext uri="{BB962C8B-B14F-4D97-AF65-F5344CB8AC3E}">
        <p14:creationId xmlns="" xmlns:p14="http://schemas.microsoft.com/office/powerpoint/2010/main" val="409139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FE30B6-E3B5-4D68-8143-CC9880500D0D}"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D9C9F7-30B9-47A0-BCBB-3557F1BD5877}"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F56009-1C7D-4CC0-B7FD-FF3F823D60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9C9F7-30B9-47A0-BCBB-3557F1BD5877}" type="datetimeFigureOut">
              <a:rPr lang="ru-RU" smtClean="0"/>
              <a:pPr/>
              <a:t>21.07.2015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56009-1C7D-4CC0-B7FD-FF3F823D60E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aushan@ef-c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GGIF2015" TargetMode="External"/><Relationship Id="rId3" Type="http://schemas.openxmlformats.org/officeDocument/2006/relationships/image" Target="../media/image12.jpeg"/><Relationship Id="rId7" Type="http://schemas.openxmlformats.org/officeDocument/2006/relationships/hyperlink" Target="https://www.facebook.com/GGIF2015" TargetMode="External"/><Relationship Id="rId12"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my.mail.ru/mail/ggif2015/" TargetMode="External"/><Relationship Id="rId5" Type="http://schemas.openxmlformats.org/officeDocument/2006/relationships/image" Target="../media/image14.png"/><Relationship Id="rId10" Type="http://schemas.openxmlformats.org/officeDocument/2006/relationships/hyperlink" Target="https://www.youtube.com/channel/UCPesHYTgNxu6xN5mGniQOCA" TargetMode="External"/><Relationship Id="rId4" Type="http://schemas.openxmlformats.org/officeDocument/2006/relationships/image" Target="../media/image13.png"/><Relationship Id="rId9" Type="http://schemas.openxmlformats.org/officeDocument/2006/relationships/hyperlink" Target="http://vk.com/effektivno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odgovernance.org.au/about-good-governance/what-is-goo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484784"/>
            <a:ext cx="8204448" cy="1470025"/>
          </a:xfrm>
        </p:spPr>
        <p:txBody>
          <a:bodyPr>
            <a:normAutofit fontScale="90000"/>
          </a:bodyPr>
          <a:lstStyle/>
          <a:p>
            <a:r>
              <a:rPr lang="kk-KZ" b="1" dirty="0" smtClean="0">
                <a:solidFill>
                  <a:schemeClr val="bg1"/>
                </a:solidFill>
              </a:rPr>
              <a:t>Тиімді басқаруды қолдау бастамасы (ТБҚБ) </a:t>
            </a:r>
            <a:r>
              <a:rPr lang="ru-RU" dirty="0" smtClean="0">
                <a:solidFill>
                  <a:schemeClr val="bg1"/>
                </a:solidFill>
              </a:rPr>
              <a:t/>
            </a:r>
            <a:br>
              <a:rPr lang="ru-RU" dirty="0" smtClean="0">
                <a:solidFill>
                  <a:schemeClr val="bg1"/>
                </a:solidFill>
              </a:rPr>
            </a:br>
            <a:r>
              <a:rPr lang="en-US" sz="4000" b="1" dirty="0" smtClean="0">
                <a:solidFill>
                  <a:schemeClr val="bg1">
                    <a:lumMod val="95000"/>
                    <a:lumOff val="5000"/>
                  </a:schemeClr>
                </a:solidFill>
                <a:latin typeface="+mn-lt"/>
                <a:cs typeface="Times New Roman" pitchFamily="18" charset="0"/>
              </a:rPr>
              <a:t> </a:t>
            </a:r>
            <a:endParaRPr lang="ru-RU" sz="4000" b="1" dirty="0">
              <a:solidFill>
                <a:schemeClr val="bg1">
                  <a:lumMod val="95000"/>
                  <a:lumOff val="5000"/>
                </a:schemeClr>
              </a:solidFill>
              <a:latin typeface="+mn-lt"/>
              <a:cs typeface="Times New Roman" pitchFamily="18" charset="0"/>
            </a:endParaRPr>
          </a:p>
        </p:txBody>
      </p:sp>
      <p:sp>
        <p:nvSpPr>
          <p:cNvPr id="3" name="Подзаголовок 2"/>
          <p:cNvSpPr>
            <a:spLocks noGrp="1"/>
          </p:cNvSpPr>
          <p:nvPr>
            <p:ph type="subTitle" idx="1"/>
          </p:nvPr>
        </p:nvSpPr>
        <p:spPr>
          <a:xfrm>
            <a:off x="360040" y="5085184"/>
            <a:ext cx="8748464" cy="1728192"/>
          </a:xfrm>
        </p:spPr>
        <p:txBody>
          <a:bodyPr>
            <a:noAutofit/>
          </a:bodyPr>
          <a:lstStyle/>
          <a:p>
            <a:endParaRPr lang="ru-RU" sz="2400" dirty="0" smtClean="0">
              <a:solidFill>
                <a:schemeClr val="bg1">
                  <a:lumMod val="95000"/>
                  <a:lumOff val="5000"/>
                </a:schemeClr>
              </a:solidFill>
            </a:endParaRPr>
          </a:p>
          <a:p>
            <a:endParaRPr lang="en-US" sz="2400" dirty="0">
              <a:solidFill>
                <a:schemeClr val="bg1">
                  <a:lumMod val="95000"/>
                  <a:lumOff val="5000"/>
                </a:schemeClr>
              </a:solidFill>
            </a:endParaRPr>
          </a:p>
          <a:p>
            <a:pPr algn="l"/>
            <a:r>
              <a:rPr lang="en-US" sz="2000" dirty="0" smtClean="0">
                <a:solidFill>
                  <a:schemeClr val="bg1"/>
                </a:solidFill>
              </a:rPr>
              <a:t>                                                         </a:t>
            </a:r>
            <a:r>
              <a:rPr lang="kk-KZ" sz="2000" dirty="0" smtClean="0">
                <a:solidFill>
                  <a:schemeClr val="bg1"/>
                </a:solidFill>
              </a:rPr>
              <a:t>Орындаушы: Орталық Азияның Еуразия Қоры</a:t>
            </a:r>
            <a:endParaRPr lang="ru-RU" sz="2000" dirty="0" smtClean="0">
              <a:solidFill>
                <a:schemeClr val="bg1"/>
              </a:solidFill>
            </a:endParaRPr>
          </a:p>
          <a:p>
            <a:pPr algn="l"/>
            <a:r>
              <a:rPr lang="en-US" sz="2000" dirty="0" smtClean="0">
                <a:solidFill>
                  <a:schemeClr val="bg1"/>
                </a:solidFill>
              </a:rPr>
              <a:t>                      </a:t>
            </a:r>
            <a:r>
              <a:rPr lang="kk-KZ" sz="2000" dirty="0" smtClean="0">
                <a:solidFill>
                  <a:schemeClr val="bg1"/>
                </a:solidFill>
              </a:rPr>
              <a:t>Жоба д</a:t>
            </a:r>
            <a:r>
              <a:rPr lang="ru-RU" sz="2000" dirty="0" err="1" smtClean="0">
                <a:solidFill>
                  <a:schemeClr val="bg1"/>
                </a:solidFill>
              </a:rPr>
              <a:t>онор</a:t>
            </a:r>
            <a:r>
              <a:rPr lang="kk-KZ" sz="2000" dirty="0" smtClean="0">
                <a:solidFill>
                  <a:schemeClr val="bg1"/>
                </a:solidFill>
              </a:rPr>
              <a:t>ы</a:t>
            </a:r>
            <a:r>
              <a:rPr lang="ru-RU" sz="2000" dirty="0" smtClean="0">
                <a:solidFill>
                  <a:schemeClr val="bg1"/>
                </a:solidFill>
              </a:rPr>
              <a:t>:</a:t>
            </a:r>
            <a:r>
              <a:rPr lang="kk-KZ" sz="2000" dirty="0" smtClean="0">
                <a:solidFill>
                  <a:schemeClr val="bg1"/>
                </a:solidFill>
              </a:rPr>
              <a:t> </a:t>
            </a:r>
            <a:r>
              <a:rPr lang="ru-RU" sz="2000" dirty="0" smtClean="0">
                <a:solidFill>
                  <a:schemeClr val="bg1"/>
                </a:solidFill>
              </a:rPr>
              <a:t>Х</a:t>
            </a:r>
            <a:r>
              <a:rPr lang="kk-KZ" sz="2000" dirty="0" smtClean="0">
                <a:solidFill>
                  <a:schemeClr val="bg1"/>
                </a:solidFill>
              </a:rPr>
              <a:t>алықаралық даму бойынша АҚШ Агенттігі</a:t>
            </a:r>
            <a:r>
              <a:rPr lang="ru-RU" sz="2000" dirty="0" smtClean="0">
                <a:solidFill>
                  <a:schemeClr val="bg1"/>
                </a:solidFill>
              </a:rPr>
              <a:t> (</a:t>
            </a:r>
            <a:r>
              <a:rPr lang="en-US" sz="2000" dirty="0" smtClean="0">
                <a:solidFill>
                  <a:schemeClr val="bg1"/>
                </a:solidFill>
              </a:rPr>
              <a:t>USAID</a:t>
            </a:r>
            <a:r>
              <a:rPr lang="ru-RU" sz="2000" dirty="0" smtClean="0">
                <a:solidFill>
                  <a:schemeClr val="bg1"/>
                </a:solidFill>
              </a:rPr>
              <a:t>)</a:t>
            </a:r>
            <a:endParaRPr lang="en-US" sz="2000" dirty="0" smtClean="0">
              <a:solidFill>
                <a:schemeClr val="bg1"/>
              </a:solidFill>
              <a:cs typeface="Times New Roman" pitchFamily="18" charset="0"/>
            </a:endParaRPr>
          </a:p>
        </p:txBody>
      </p:sp>
      <p:pic>
        <p:nvPicPr>
          <p:cNvPr id="4" name="Picture 11" descr="C:\Users\mriestra\Desktop\website\logo.JPG"/>
          <p:cNvPicPr>
            <a:picLocks noChangeAspect="1" noChangeArrowheads="1"/>
          </p:cNvPicPr>
          <p:nvPr/>
        </p:nvPicPr>
        <p:blipFill>
          <a:blip r:embed="rId2" cstate="print"/>
          <a:srcRect/>
          <a:stretch>
            <a:fillRect/>
          </a:stretch>
        </p:blipFill>
        <p:spPr bwMode="auto">
          <a:xfrm>
            <a:off x="428596" y="214291"/>
            <a:ext cx="785818" cy="1272176"/>
          </a:xfrm>
          <a:prstGeom prst="rect">
            <a:avLst/>
          </a:prstGeom>
          <a:ln w="57150">
            <a:solidFill>
              <a:schemeClr val="tx1"/>
            </a:solidFill>
          </a:ln>
          <a:effectLst>
            <a:outerShdw blurRad="292100" dist="139700" dir="2700000" algn="tl" rotWithShape="0">
              <a:srgbClr val="333333">
                <a:alpha val="65000"/>
              </a:srgbClr>
            </a:outerShdw>
          </a:effectLst>
        </p:spPr>
      </p:pic>
      <p:pic>
        <p:nvPicPr>
          <p:cNvPr id="1028" name="Picture 4" descr="C:\Users\pbonwich\APPDATA\LOCAL\TEMP\wzbf7f\USAID_Print_Logo_Brandmark_REVISED\Vertical_RGB_600.bmp"/>
          <p:cNvPicPr>
            <a:picLocks noChangeAspect="1" noChangeArrowheads="1"/>
          </p:cNvPicPr>
          <p:nvPr/>
        </p:nvPicPr>
        <p:blipFill>
          <a:blip r:embed="rId3" cstate="print"/>
          <a:srcRect l="10520" t="14813" r="8827"/>
          <a:stretch>
            <a:fillRect/>
          </a:stretch>
        </p:blipFill>
        <p:spPr bwMode="auto">
          <a:xfrm>
            <a:off x="7452320" y="214260"/>
            <a:ext cx="1296144" cy="118085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26606" y="2852936"/>
            <a:ext cx="4654276" cy="27938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одержимое 2"/>
          <p:cNvSpPr>
            <a:spLocks noGrp="1"/>
          </p:cNvSpPr>
          <p:nvPr>
            <p:ph idx="1"/>
          </p:nvPr>
        </p:nvSpPr>
        <p:spPr>
          <a:xfrm>
            <a:off x="0" y="1000108"/>
            <a:ext cx="9144000" cy="5669252"/>
          </a:xfrm>
        </p:spPr>
        <p:txBody>
          <a:bodyPr>
            <a:noAutofit/>
          </a:bodyPr>
          <a:lstStyle/>
          <a:p>
            <a:pPr fontAlgn="base">
              <a:buNone/>
            </a:pPr>
            <a:r>
              <a:rPr lang="ru-RU" sz="1600" dirty="0" smtClean="0">
                <a:solidFill>
                  <a:schemeClr val="bg1"/>
                </a:solidFill>
              </a:rPr>
              <a:t>	</a:t>
            </a:r>
          </a:p>
        </p:txBody>
      </p:sp>
      <p:sp>
        <p:nvSpPr>
          <p:cNvPr id="6" name="Прямоугольник 5"/>
          <p:cNvSpPr/>
          <p:nvPr/>
        </p:nvSpPr>
        <p:spPr>
          <a:xfrm>
            <a:off x="500034" y="0"/>
            <a:ext cx="8032406" cy="1052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dirty="0" smtClean="0">
                <a:latin typeface="Arial" pitchFamily="34" charset="0"/>
                <a:cs typeface="Arial" pitchFamily="34" charset="0"/>
              </a:rPr>
              <a:t>3 мысал. Жетілдірілген/оңтайландырылған мемлекеттік қызмет көрсетулер. </a:t>
            </a:r>
          </a:p>
          <a:p>
            <a:pPr algn="ctr"/>
            <a:r>
              <a:rPr lang="kk-KZ" sz="2000" b="1" dirty="0" smtClean="0">
                <a:latin typeface="Arial" pitchFamily="34" charset="0"/>
                <a:cs typeface="Arial" pitchFamily="34" charset="0"/>
              </a:rPr>
              <a:t>Мектепке дейінгі білім беру орталықтарының дамуы</a:t>
            </a:r>
            <a:r>
              <a:rPr lang="ru-RU" sz="2000" b="1" dirty="0" smtClean="0">
                <a:latin typeface="Arial" pitchFamily="34" charset="0"/>
                <a:cs typeface="Arial" pitchFamily="34" charset="0"/>
              </a:rPr>
              <a:t>*</a:t>
            </a:r>
            <a:endParaRPr lang="ru-RU" sz="2000" b="1" dirty="0">
              <a:solidFill>
                <a:schemeClr val="bg1"/>
              </a:solidFill>
              <a:latin typeface="Arial" pitchFamily="34" charset="0"/>
              <a:cs typeface="Arial" pitchFamily="34" charset="0"/>
            </a:endParaRPr>
          </a:p>
        </p:txBody>
      </p:sp>
      <p:sp>
        <p:nvSpPr>
          <p:cNvPr id="5" name="Содержимое 2"/>
          <p:cNvSpPr txBox="1">
            <a:spLocks/>
          </p:cNvSpPr>
          <p:nvPr/>
        </p:nvSpPr>
        <p:spPr>
          <a:xfrm>
            <a:off x="214282" y="1071546"/>
            <a:ext cx="8715436" cy="550072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Рисунок 8" descr="http://d-sad125.ru/data/images/%D1%80%D0%B5%D0%B4.jpg"/>
          <p:cNvPicPr/>
          <p:nvPr/>
        </p:nvPicPr>
        <p:blipFill>
          <a:blip r:embed="rId2" cstate="print"/>
          <a:srcRect/>
          <a:stretch>
            <a:fillRect/>
          </a:stretch>
        </p:blipFill>
        <p:spPr bwMode="auto">
          <a:xfrm>
            <a:off x="6012160" y="4581128"/>
            <a:ext cx="3131840" cy="2276872"/>
          </a:xfrm>
          <a:prstGeom prst="rect">
            <a:avLst/>
          </a:prstGeom>
          <a:noFill/>
          <a:ln w="9525">
            <a:solidFill>
              <a:schemeClr val="bg1"/>
            </a:solidFill>
            <a:miter lim="800000"/>
            <a:headEnd/>
            <a:tailEnd/>
          </a:ln>
        </p:spPr>
      </p:pic>
      <p:sp>
        <p:nvSpPr>
          <p:cNvPr id="10" name="Содержимое 2"/>
          <p:cNvSpPr txBox="1">
            <a:spLocks/>
          </p:cNvSpPr>
          <p:nvPr/>
        </p:nvSpPr>
        <p:spPr>
          <a:xfrm>
            <a:off x="251520" y="1124744"/>
            <a:ext cx="8892480" cy="5544616"/>
          </a:xfrm>
          <a:prstGeom prst="rect">
            <a:avLst/>
          </a:prstGeom>
        </p:spPr>
        <p:txBody>
          <a:bodyPr vert="horz" lIns="91440" tIns="45720" rIns="91440" bIns="45720" rtlCol="0">
            <a:noAutofit/>
          </a:bodyPr>
          <a:lstStyle/>
          <a:p>
            <a:r>
              <a:rPr lang="kk-KZ" dirty="0" smtClean="0">
                <a:solidFill>
                  <a:schemeClr val="bg1"/>
                </a:solidFill>
                <a:latin typeface="Arial" pitchFamily="34" charset="0"/>
                <a:cs typeface="Arial" pitchFamily="34" charset="0"/>
              </a:rPr>
              <a:t>2000 жылдар қазақстандықтардың көпшілігіне «</a:t>
            </a:r>
            <a:r>
              <a:rPr lang="ru-RU" dirty="0" err="1" smtClean="0">
                <a:solidFill>
                  <a:schemeClr val="bg1"/>
                </a:solidFill>
                <a:latin typeface="Arial" pitchFamily="34" charset="0"/>
                <a:cs typeface="Arial" pitchFamily="34" charset="0"/>
              </a:rPr>
              <a:t>baby-boom</a:t>
            </a:r>
            <a:r>
              <a:rPr lang="kk-KZ" dirty="0" smtClean="0">
                <a:solidFill>
                  <a:schemeClr val="bg1"/>
                </a:solidFill>
                <a:latin typeface="Arial" pitchFamily="34" charset="0"/>
                <a:cs typeface="Arial" pitchFamily="34" charset="0"/>
              </a:rPr>
              <a:t>» кезеңі ретінде есте қалды, бұл кезеңде жаңа туған нәрестелердің сандық көрсеткіш</a:t>
            </a:r>
            <a:r>
              <a:rPr lang="ru-RU" dirty="0" err="1" smtClean="0">
                <a:solidFill>
                  <a:schemeClr val="bg1"/>
                </a:solidFill>
                <a:latin typeface="Arial" pitchFamily="34" charset="0"/>
                <a:cs typeface="Arial" pitchFamily="34" charset="0"/>
              </a:rPr>
              <a:t>тері</a:t>
            </a:r>
            <a:r>
              <a:rPr lang="ru-RU" dirty="0" smtClean="0">
                <a:solidFill>
                  <a:schemeClr val="bg1"/>
                </a:solidFill>
                <a:latin typeface="Arial" pitchFamily="34" charset="0"/>
                <a:cs typeface="Arial" pitchFamily="34" charset="0"/>
              </a:rPr>
              <a:t> </a:t>
            </a:r>
            <a:r>
              <a:rPr lang="kk-KZ" dirty="0" smtClean="0">
                <a:solidFill>
                  <a:schemeClr val="bg1"/>
                </a:solidFill>
                <a:latin typeface="Arial" pitchFamily="34" charset="0"/>
                <a:cs typeface="Arial" pitchFamily="34" charset="0"/>
              </a:rPr>
              <a:t>өткен жылдарға қарағанда асып түсті. Үкіметтік емес ұйымдардың көмегімен осы мәселені шешу бойынша мүдделі тұлғалардың барлығы өз идеяларымен бөлісе алатын аймақтардың көптеген қалалары мен ауылдарында кездесулер ұйымдастырылды. Нәтижесінде, ата-аналардың өздерінің, білім беру департаментінің мектептер басшыларының, іскер ұйымдарының басшылары және де шіркеу мен мешіттердің өкілдерінің күшімен 4 жастан 6 жасқа дейінгі балаларға арналған балалардың даму орталықтары ұйымдастырылды.  </a:t>
            </a:r>
            <a:endParaRPr lang="ru-RU" dirty="0" smtClean="0">
              <a:solidFill>
                <a:schemeClr val="bg1"/>
              </a:solidFill>
              <a:latin typeface="Arial" pitchFamily="34" charset="0"/>
              <a:cs typeface="Arial" pitchFamily="34" charset="0"/>
            </a:endParaRPr>
          </a:p>
          <a:p>
            <a:r>
              <a:rPr lang="kk-KZ" dirty="0" smtClean="0">
                <a:solidFill>
                  <a:schemeClr val="bg1"/>
                </a:solidFill>
                <a:latin typeface="Arial" pitchFamily="34" charset="0"/>
                <a:cs typeface="Arial" pitchFamily="34" charset="0"/>
              </a:rPr>
              <a:t>Кейіннен, жасалынған жұмыстардың нәтижелері мен нағыз қажеттіліктермен жандандырылған білім беру департаменттері осы аталған орталықтарға мемлекеттік бюджет есебінен қосымша қаражаттар тапты, бұл сонымен қатар, мектепке дейінгі білім беру туралы заңда да өз көрінісін </a:t>
            </a:r>
            <a:endParaRPr lang="kk-KZ" dirty="0" smtClean="0">
              <a:solidFill>
                <a:schemeClr val="bg1"/>
              </a:solidFill>
              <a:latin typeface="Arial" pitchFamily="34" charset="0"/>
              <a:cs typeface="Arial" pitchFamily="34" charset="0"/>
            </a:endParaRPr>
          </a:p>
          <a:p>
            <a:r>
              <a:rPr lang="kk-KZ" dirty="0" smtClean="0">
                <a:solidFill>
                  <a:schemeClr val="bg1"/>
                </a:solidFill>
                <a:latin typeface="Arial" pitchFamily="34" charset="0"/>
                <a:cs typeface="Arial" pitchFamily="34" charset="0"/>
              </a:rPr>
              <a:t>тапты</a:t>
            </a:r>
            <a:r>
              <a:rPr lang="kk-KZ" dirty="0" smtClean="0">
                <a:solidFill>
                  <a:schemeClr val="bg1"/>
                </a:solidFill>
                <a:latin typeface="Arial" pitchFamily="34" charset="0"/>
                <a:cs typeface="Arial" pitchFamily="34" charset="0"/>
              </a:rPr>
              <a:t>.  </a:t>
            </a:r>
            <a:r>
              <a:rPr lang="kk-KZ" dirty="0" smtClean="0">
                <a:solidFill>
                  <a:schemeClr val="bg1"/>
                </a:solidFill>
                <a:latin typeface="Arial" pitchFamily="34" charset="0"/>
                <a:cs typeface="Arial" pitchFamily="34" charset="0"/>
              </a:rPr>
              <a:t>Егер </a:t>
            </a:r>
            <a:r>
              <a:rPr lang="kk-KZ" dirty="0" smtClean="0">
                <a:solidFill>
                  <a:schemeClr val="bg1"/>
                </a:solidFill>
                <a:latin typeface="Arial" pitchFamily="34" charset="0"/>
                <a:cs typeface="Arial" pitchFamily="34" charset="0"/>
              </a:rPr>
              <a:t>сізде тәжірибе жүзінде инновациялар </a:t>
            </a:r>
            <a:endParaRPr lang="kk-KZ" dirty="0" smtClean="0">
              <a:solidFill>
                <a:schemeClr val="bg1"/>
              </a:solidFill>
              <a:latin typeface="Arial" pitchFamily="34" charset="0"/>
              <a:cs typeface="Arial" pitchFamily="34" charset="0"/>
            </a:endParaRPr>
          </a:p>
          <a:p>
            <a:r>
              <a:rPr lang="kk-KZ" dirty="0" smtClean="0">
                <a:solidFill>
                  <a:schemeClr val="bg1"/>
                </a:solidFill>
                <a:latin typeface="Arial" pitchFamily="34" charset="0"/>
                <a:cs typeface="Arial" pitchFamily="34" charset="0"/>
              </a:rPr>
              <a:t>әкелсе </a:t>
            </a:r>
            <a:r>
              <a:rPr lang="kk-KZ" dirty="0" smtClean="0">
                <a:solidFill>
                  <a:schemeClr val="bg1"/>
                </a:solidFill>
                <a:latin typeface="Arial" pitchFamily="34" charset="0"/>
                <a:cs typeface="Arial" pitchFamily="34" charset="0"/>
              </a:rPr>
              <a:t>және </a:t>
            </a:r>
            <a:r>
              <a:rPr lang="kk-KZ" dirty="0" smtClean="0">
                <a:solidFill>
                  <a:schemeClr val="bg1"/>
                </a:solidFill>
                <a:latin typeface="Arial" pitchFamily="34" charset="0"/>
                <a:cs typeface="Arial" pitchFamily="34" charset="0"/>
              </a:rPr>
              <a:t>күшіндегі </a:t>
            </a:r>
            <a:r>
              <a:rPr lang="kk-KZ" dirty="0" smtClean="0">
                <a:solidFill>
                  <a:schemeClr val="bg1"/>
                </a:solidFill>
                <a:latin typeface="Arial" pitchFamily="34" charset="0"/>
                <a:cs typeface="Arial" pitchFamily="34" charset="0"/>
              </a:rPr>
              <a:t>мәселелерді шеше алса – бізбен байланысыздар! </a:t>
            </a:r>
            <a:endParaRPr lang="ru-RU" dirty="0" smtClean="0">
              <a:solidFill>
                <a:schemeClr val="bg1"/>
              </a:solidFill>
              <a:latin typeface="Arial" pitchFamily="34" charset="0"/>
              <a:cs typeface="Arial" pitchFamily="34" charset="0"/>
            </a:endParaRPr>
          </a:p>
          <a:p>
            <a:endParaRPr lang="ru-RU" dirty="0" smtClean="0">
              <a:solidFill>
                <a:srgbClr val="FF0000"/>
              </a:solidFill>
              <a:latin typeface="Arial" pitchFamily="34" charset="0"/>
              <a:cs typeface="Arial" pitchFamily="34" charset="0"/>
            </a:endParaRPr>
          </a:p>
          <a:p>
            <a:r>
              <a:rPr lang="ru-RU" dirty="0" smtClean="0">
                <a:solidFill>
                  <a:srgbClr val="FF0000"/>
                </a:solidFill>
                <a:latin typeface="Arial" pitchFamily="34" charset="0"/>
                <a:cs typeface="Arial" pitchFamily="34" charset="0"/>
              </a:rPr>
              <a:t>*</a:t>
            </a:r>
            <a:r>
              <a:rPr lang="kk-KZ" dirty="0" smtClean="0">
                <a:solidFill>
                  <a:srgbClr val="FF0000"/>
                </a:solidFill>
                <a:latin typeface="Arial" pitchFamily="34" charset="0"/>
                <a:cs typeface="Arial" pitchFamily="34" charset="0"/>
              </a:rPr>
              <a:t>Бұған дейінгі 3 мысалдарда аталған бағыттар </a:t>
            </a:r>
            <a:endParaRPr lang="kk-KZ" dirty="0" smtClean="0">
              <a:solidFill>
                <a:srgbClr val="FF0000"/>
              </a:solidFill>
              <a:latin typeface="Arial" pitchFamily="34" charset="0"/>
              <a:cs typeface="Arial" pitchFamily="34" charset="0"/>
            </a:endParaRPr>
          </a:p>
          <a:p>
            <a:r>
              <a:rPr lang="kk-KZ" dirty="0" smtClean="0">
                <a:solidFill>
                  <a:srgbClr val="FF0000"/>
                </a:solidFill>
                <a:latin typeface="Arial" pitchFamily="34" charset="0"/>
                <a:cs typeface="Arial" pitchFamily="34" charset="0"/>
              </a:rPr>
              <a:t>Басымдылыққа ие </a:t>
            </a:r>
            <a:r>
              <a:rPr lang="kk-KZ" dirty="0" smtClean="0">
                <a:solidFill>
                  <a:srgbClr val="FF0000"/>
                </a:solidFill>
                <a:latin typeface="Arial" pitchFamily="34" charset="0"/>
                <a:cs typeface="Arial" pitchFamily="34" charset="0"/>
              </a:rPr>
              <a:t>емес. Осындай тектес мысалдар </a:t>
            </a:r>
            <a:endParaRPr lang="kk-KZ" dirty="0" smtClean="0">
              <a:solidFill>
                <a:srgbClr val="FF0000"/>
              </a:solidFill>
              <a:latin typeface="Arial" pitchFamily="34" charset="0"/>
              <a:cs typeface="Arial" pitchFamily="34" charset="0"/>
            </a:endParaRPr>
          </a:p>
          <a:p>
            <a:r>
              <a:rPr lang="kk-KZ" dirty="0" smtClean="0">
                <a:solidFill>
                  <a:srgbClr val="FF0000"/>
                </a:solidFill>
                <a:latin typeface="Arial" pitchFamily="34" charset="0"/>
                <a:cs typeface="Arial" pitchFamily="34" charset="0"/>
              </a:rPr>
              <a:t>мен </a:t>
            </a:r>
            <a:r>
              <a:rPr lang="kk-KZ" dirty="0" smtClean="0">
                <a:solidFill>
                  <a:srgbClr val="FF0000"/>
                </a:solidFill>
                <a:latin typeface="Arial" pitchFamily="34" charset="0"/>
                <a:cs typeface="Arial" pitchFamily="34" charset="0"/>
              </a:rPr>
              <a:t>бағыттарды өзіңіздің </a:t>
            </a:r>
            <a:r>
              <a:rPr lang="kk-KZ" dirty="0" smtClean="0">
                <a:solidFill>
                  <a:srgbClr val="FF0000"/>
                </a:solidFill>
                <a:latin typeface="Arial" pitchFamily="34" charset="0"/>
                <a:cs typeface="Arial" pitchFamily="34" charset="0"/>
              </a:rPr>
              <a:t>болашақ </a:t>
            </a:r>
            <a:r>
              <a:rPr lang="kk-KZ" dirty="0" smtClean="0">
                <a:solidFill>
                  <a:srgbClr val="FF0000"/>
                </a:solidFill>
                <a:latin typeface="Arial" pitchFamily="34" charset="0"/>
                <a:cs typeface="Arial" pitchFamily="34" charset="0"/>
              </a:rPr>
              <a:t>жобалық идеяларыңызда </a:t>
            </a:r>
            <a:endParaRPr lang="kk-KZ" dirty="0" smtClean="0">
              <a:solidFill>
                <a:srgbClr val="FF0000"/>
              </a:solidFill>
              <a:latin typeface="Arial" pitchFamily="34" charset="0"/>
              <a:cs typeface="Arial" pitchFamily="34" charset="0"/>
            </a:endParaRPr>
          </a:p>
          <a:p>
            <a:r>
              <a:rPr lang="kk-KZ" dirty="0" smtClean="0">
                <a:solidFill>
                  <a:srgbClr val="FF0000"/>
                </a:solidFill>
                <a:latin typeface="Arial" pitchFamily="34" charset="0"/>
                <a:cs typeface="Arial" pitchFamily="34" charset="0"/>
              </a:rPr>
              <a:t>қолданбауыңызды </a:t>
            </a:r>
            <a:r>
              <a:rPr lang="kk-KZ" dirty="0" smtClean="0">
                <a:solidFill>
                  <a:srgbClr val="FF0000"/>
                </a:solidFill>
                <a:latin typeface="Arial" pitchFamily="34" charset="0"/>
                <a:cs typeface="Arial" pitchFamily="34" charset="0"/>
              </a:rPr>
              <a:t>өтініп </a:t>
            </a:r>
            <a:r>
              <a:rPr lang="kk-KZ" dirty="0" smtClean="0">
                <a:solidFill>
                  <a:srgbClr val="FF0000"/>
                </a:solidFill>
                <a:latin typeface="Arial" pitchFamily="34" charset="0"/>
                <a:cs typeface="Arial" pitchFamily="34" charset="0"/>
              </a:rPr>
              <a:t>сұраймыз</a:t>
            </a:r>
            <a:r>
              <a:rPr lang="kk-KZ" dirty="0" smtClean="0">
                <a:solidFill>
                  <a:srgbClr val="FF0000"/>
                </a:solidFill>
                <a:latin typeface="Arial" pitchFamily="34" charset="0"/>
                <a:cs typeface="Arial" pitchFamily="34" charset="0"/>
              </a:rPr>
              <a:t>.</a:t>
            </a:r>
            <a:r>
              <a:rPr kumimoji="0" lang="ru-RU" i="0" u="none" strike="noStrike" kern="1200" cap="none" spc="0" normalizeH="0" baseline="0" noProof="0" dirty="0" smtClean="0">
                <a:ln>
                  <a:noFill/>
                </a:ln>
                <a:solidFill>
                  <a:schemeClr val="bg1"/>
                </a:solidFill>
                <a:effectLst/>
                <a:uLnTx/>
                <a:uFillTx/>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484784"/>
            <a:ext cx="8136904" cy="4401205"/>
          </a:xfrm>
          <a:prstGeom prst="rect">
            <a:avLst/>
          </a:prstGeom>
          <a:noFill/>
        </p:spPr>
        <p:txBody>
          <a:bodyPr wrap="square" rtlCol="0">
            <a:spAutoFit/>
          </a:bodyPr>
          <a:lstStyle/>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Ақпараттық </a:t>
            </a:r>
            <a:r>
              <a:rPr lang="ru-RU" sz="2000" dirty="0" err="1" smtClean="0">
                <a:solidFill>
                  <a:schemeClr val="bg1"/>
                </a:solidFill>
                <a:latin typeface="Arial" pitchFamily="34" charset="0"/>
                <a:cs typeface="Arial" pitchFamily="34" charset="0"/>
              </a:rPr>
              <a:t>науқан</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Тұжырымдамалар </a:t>
            </a:r>
            <a:r>
              <a:rPr lang="ru-RU" sz="2000" dirty="0" smtClean="0">
                <a:solidFill>
                  <a:schemeClr val="bg1"/>
                </a:solidFill>
                <a:latin typeface="Arial" pitchFamily="34" charset="0"/>
                <a:cs typeface="Arial" pitchFamily="34" charset="0"/>
              </a:rPr>
              <a:t>конкурсы</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Тұжырымдамалар конкурсының жеңімпаздарын анықтау</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Толыққанды ұсыныстар </a:t>
            </a:r>
            <a:r>
              <a:rPr lang="ru-RU" sz="2000" dirty="0" smtClean="0">
                <a:solidFill>
                  <a:schemeClr val="bg1"/>
                </a:solidFill>
                <a:latin typeface="Arial" pitchFamily="34" charset="0"/>
                <a:cs typeface="Arial" pitchFamily="34" charset="0"/>
              </a:rPr>
              <a:t>конкурсы</a:t>
            </a:r>
            <a:endParaRPr lang="en-US" sz="2000" dirty="0" smtClean="0">
              <a:solidFill>
                <a:schemeClr val="bg1"/>
              </a:solidFill>
              <a:latin typeface="Arial" pitchFamily="34" charset="0"/>
              <a:cs typeface="Arial" pitchFamily="34" charset="0"/>
            </a:endParaRPr>
          </a:p>
          <a:p>
            <a:pPr>
              <a:buFont typeface="Arial" pitchFamily="34" charset="0"/>
              <a:buChar char="•"/>
            </a:pPr>
            <a:r>
              <a:rPr lang="en-US"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Шағын жобалар</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байқауының жеңімпаздарын </a:t>
            </a:r>
            <a:r>
              <a:rPr lang="ru-RU" sz="2000" dirty="0" err="1" smtClean="0">
                <a:solidFill>
                  <a:schemeClr val="bg1"/>
                </a:solidFill>
                <a:latin typeface="Arial" pitchFamily="34" charset="0"/>
                <a:cs typeface="Arial" pitchFamily="34" charset="0"/>
              </a:rPr>
              <a:t>анықтау/хабарлау</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smtClean="0">
                <a:solidFill>
                  <a:schemeClr val="bg1"/>
                </a:solidFill>
                <a:latin typeface="Arial" pitchFamily="34" charset="0"/>
                <a:cs typeface="Arial" pitchFamily="34" charset="0"/>
              </a:rPr>
              <a:t>8 </a:t>
            </a:r>
            <a:r>
              <a:rPr lang="ru-RU" sz="2000" dirty="0" err="1" smtClean="0">
                <a:solidFill>
                  <a:schemeClr val="bg1"/>
                </a:solidFill>
                <a:latin typeface="Arial" pitchFamily="34" charset="0"/>
                <a:cs typeface="Arial" pitchFamily="34" charset="0"/>
              </a:rPr>
              <a:t>айға</a:t>
            </a:r>
            <a:r>
              <a:rPr lang="ru-RU" sz="2000" dirty="0" smtClean="0">
                <a:solidFill>
                  <a:schemeClr val="bg1"/>
                </a:solidFill>
                <a:latin typeface="Arial" pitchFamily="34" charset="0"/>
                <a:cs typeface="Arial" pitchFamily="34" charset="0"/>
              </a:rPr>
              <a:t>, 15 000 </a:t>
            </a:r>
            <a:r>
              <a:rPr lang="ru-RU" sz="2000" dirty="0" err="1" smtClean="0">
                <a:solidFill>
                  <a:schemeClr val="bg1"/>
                </a:solidFill>
                <a:latin typeface="Arial" pitchFamily="34" charset="0"/>
                <a:cs typeface="Arial" pitchFamily="34" charset="0"/>
              </a:rPr>
              <a:t>мың </a:t>
            </a:r>
            <a:r>
              <a:rPr lang="ru-RU" sz="2000" dirty="0" smtClean="0">
                <a:solidFill>
                  <a:schemeClr val="bg1"/>
                </a:solidFill>
                <a:latin typeface="Arial" pitchFamily="34" charset="0"/>
                <a:cs typeface="Arial" pitchFamily="34" charset="0"/>
              </a:rPr>
              <a:t>АҚШ доллары </a:t>
            </a:r>
            <a:r>
              <a:rPr lang="ru-RU" sz="2000" dirty="0" err="1" smtClean="0">
                <a:solidFill>
                  <a:schemeClr val="bg1"/>
                </a:solidFill>
                <a:latin typeface="Arial" pitchFamily="34" charset="0"/>
                <a:cs typeface="Arial" pitchFamily="34" charset="0"/>
              </a:rPr>
              <a:t>көлеміндегі грантты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жеңімпаздарға </a:t>
            </a:r>
            <a:r>
              <a:rPr lang="ru-RU" sz="2000" dirty="0" smtClean="0">
                <a:solidFill>
                  <a:schemeClr val="bg1"/>
                </a:solidFill>
                <a:latin typeface="Arial" pitchFamily="34" charset="0"/>
                <a:cs typeface="Arial" pitchFamily="34" charset="0"/>
              </a:rPr>
              <a:t>беру</a:t>
            </a: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Жобаларды</a:t>
            </a:r>
            <a:r>
              <a:rPr lang="kk-KZ" sz="2000" dirty="0" smtClean="0">
                <a:solidFill>
                  <a:schemeClr val="bg1"/>
                </a:solidFill>
                <a:latin typeface="Arial" pitchFamily="34" charset="0"/>
                <a:cs typeface="Arial" pitchFamily="34" charset="0"/>
              </a:rPr>
              <a:t>ң нәтижесінің ауқымын анықтап бағалау</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Ең </a:t>
            </a:r>
            <a:r>
              <a:rPr lang="ru-RU" sz="2000" dirty="0" err="1" smtClean="0">
                <a:solidFill>
                  <a:schemeClr val="bg1"/>
                </a:solidFill>
                <a:latin typeface="Arial" pitchFamily="34" charset="0"/>
                <a:cs typeface="Arial" pitchFamily="34" charset="0"/>
              </a:rPr>
              <a:t>табысты</a:t>
            </a:r>
            <a:r>
              <a:rPr lang="ru-RU" sz="2000" dirty="0" smtClean="0">
                <a:solidFill>
                  <a:schemeClr val="bg1"/>
                </a:solidFill>
                <a:latin typeface="Arial" pitchFamily="34" charset="0"/>
                <a:cs typeface="Arial" pitchFamily="34" charset="0"/>
              </a:rPr>
              <a:t> </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деген</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шағын </a:t>
            </a:r>
            <a:r>
              <a:rPr lang="ru-RU" sz="2000" dirty="0" smtClean="0">
                <a:solidFill>
                  <a:schemeClr val="bg1"/>
                </a:solidFill>
                <a:latin typeface="Arial" pitchFamily="34" charset="0"/>
                <a:cs typeface="Arial" pitchFamily="34" charset="0"/>
              </a:rPr>
              <a:t>грант </a:t>
            </a:r>
            <a:r>
              <a:rPr lang="ru-RU" sz="2000" dirty="0" err="1" smtClean="0">
                <a:solidFill>
                  <a:schemeClr val="bg1"/>
                </a:solidFill>
                <a:latin typeface="Arial" pitchFamily="34" charset="0"/>
                <a:cs typeface="Arial" pitchFamily="34" charset="0"/>
              </a:rPr>
              <a:t>бөлінген жобалардың ауқымын кеңейту үшін</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ірі</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көлемде</a:t>
            </a:r>
            <a:r>
              <a:rPr lang="kk-KZ" sz="2000" dirty="0" smtClean="0">
                <a:solidFill>
                  <a:schemeClr val="bg1"/>
                </a:solidFill>
                <a:latin typeface="Arial" pitchFamily="34" charset="0"/>
                <a:cs typeface="Arial" pitchFamily="34" charset="0"/>
              </a:rPr>
              <a:t>, 18 айға 100 000 мың АҚШ долларына дейінгі сомада </a:t>
            </a:r>
            <a:r>
              <a:rPr lang="ru-RU" sz="2000" dirty="0" smtClean="0">
                <a:solidFill>
                  <a:schemeClr val="bg1"/>
                </a:solidFill>
                <a:latin typeface="Arial" pitchFamily="34" charset="0"/>
                <a:cs typeface="Arial" pitchFamily="34" charset="0"/>
              </a:rPr>
              <a:t>грант </a:t>
            </a:r>
            <a:r>
              <a:rPr lang="ru-RU" sz="2000" dirty="0" err="1" smtClean="0">
                <a:solidFill>
                  <a:schemeClr val="bg1"/>
                </a:solidFill>
                <a:latin typeface="Arial" pitchFamily="34" charset="0"/>
                <a:cs typeface="Arial" pitchFamily="34" charset="0"/>
              </a:rPr>
              <a:t>ұсыну </a:t>
            </a:r>
            <a:r>
              <a:rPr lang="ru-RU" sz="2000" dirty="0" smtClean="0">
                <a:solidFill>
                  <a:schemeClr val="bg1"/>
                </a:solidFill>
                <a:latin typeface="Arial" pitchFamily="34" charset="0"/>
                <a:cs typeface="Arial" pitchFamily="34" charset="0"/>
              </a:rPr>
              <a:t>(</a:t>
            </a:r>
            <a:r>
              <a:rPr lang="ru-RU" sz="2000" dirty="0" err="1" smtClean="0">
                <a:solidFill>
                  <a:schemeClr val="bg1"/>
                </a:solidFill>
                <a:latin typeface="Arial" pitchFamily="34" charset="0"/>
                <a:cs typeface="Arial" pitchFamily="34" charset="0"/>
              </a:rPr>
              <a:t>жобаның негізгі</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донорының қаржыландыру шартына</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сай</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қаржыландыру сомасының көлемі жоғары немесе</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төмен қарай өзгеруі мүмкін</a:t>
            </a:r>
            <a:r>
              <a:rPr lang="ru-RU" sz="2000" dirty="0" smtClean="0">
                <a:solidFill>
                  <a:schemeClr val="bg1"/>
                </a:solidFill>
                <a:latin typeface="Arial" pitchFamily="34" charset="0"/>
                <a:cs typeface="Arial" pitchFamily="34" charset="0"/>
              </a:rPr>
              <a:t>).</a:t>
            </a:r>
            <a:endParaRPr lang="ru-RU" sz="2000" dirty="0" smtClean="0">
              <a:solidFill>
                <a:schemeClr val="bg1"/>
              </a:solidFill>
              <a:latin typeface="Arial" pitchFamily="34" charset="0"/>
              <a:cs typeface="Arial" pitchFamily="34" charset="0"/>
            </a:endParaRPr>
          </a:p>
          <a:p>
            <a:pPr>
              <a:buFont typeface="Arial" pitchFamily="34" charset="0"/>
              <a:buChar char="•"/>
            </a:pP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Жобаларды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мониторингілеу</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және бағалау</a:t>
            </a:r>
            <a:endParaRPr lang="ru-RU" sz="2000" dirty="0">
              <a:solidFill>
                <a:schemeClr val="bg1"/>
              </a:solidFill>
              <a:latin typeface="Arial" pitchFamily="34" charset="0"/>
              <a:cs typeface="Arial" pitchFamily="34" charset="0"/>
            </a:endParaRPr>
          </a:p>
        </p:txBody>
      </p:sp>
      <p:sp>
        <p:nvSpPr>
          <p:cNvPr id="6" name="Прямоугольник 5"/>
          <p:cNvSpPr/>
          <p:nvPr/>
        </p:nvSpPr>
        <p:spPr>
          <a:xfrm>
            <a:off x="395536" y="0"/>
            <a:ext cx="8032406" cy="1052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err="1" smtClean="0">
                <a:solidFill>
                  <a:schemeClr val="bg1"/>
                </a:solidFill>
                <a:latin typeface="Arial" pitchFamily="34" charset="0"/>
                <a:cs typeface="Arial" pitchFamily="34" charset="0"/>
              </a:rPr>
              <a:t>Жобаның негізгі</a:t>
            </a:r>
            <a:r>
              <a:rPr lang="ru-RU" sz="3200" b="1" dirty="0" smtClean="0">
                <a:solidFill>
                  <a:schemeClr val="bg1"/>
                </a:solidFill>
                <a:latin typeface="Arial" pitchFamily="34" charset="0"/>
                <a:cs typeface="Arial" pitchFamily="34" charset="0"/>
              </a:rPr>
              <a:t> </a:t>
            </a:r>
            <a:r>
              <a:rPr lang="ru-RU" sz="3200" b="1" dirty="0" err="1" smtClean="0">
                <a:solidFill>
                  <a:schemeClr val="bg1"/>
                </a:solidFill>
                <a:latin typeface="Arial" pitchFamily="34" charset="0"/>
                <a:cs typeface="Arial" pitchFamily="34" charset="0"/>
              </a:rPr>
              <a:t>кезеңдері</a:t>
            </a:r>
            <a:endParaRPr lang="ru-RU" sz="3200" b="1"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8064896" cy="908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3200" b="1" dirty="0">
              <a:solidFill>
                <a:schemeClr val="bg1"/>
              </a:solidFill>
              <a:latin typeface="Arial" pitchFamily="34" charset="0"/>
              <a:cs typeface="Arial" pitchFamily="34" charset="0"/>
            </a:endParaRPr>
          </a:p>
        </p:txBody>
      </p:sp>
      <p:sp>
        <p:nvSpPr>
          <p:cNvPr id="5" name="TextBox 4"/>
          <p:cNvSpPr txBox="1"/>
          <p:nvPr/>
        </p:nvSpPr>
        <p:spPr>
          <a:xfrm>
            <a:off x="467544" y="1340768"/>
            <a:ext cx="8280920" cy="4555093"/>
          </a:xfrm>
          <a:prstGeom prst="rect">
            <a:avLst/>
          </a:prstGeom>
          <a:noFill/>
        </p:spPr>
        <p:txBody>
          <a:bodyPr wrap="square" rtlCol="0">
            <a:spAutoFit/>
          </a:bodyPr>
          <a:lstStyle/>
          <a:p>
            <a:r>
              <a:rPr lang="ru-RU" sz="2000" dirty="0" err="1" smtClean="0">
                <a:solidFill>
                  <a:schemeClr val="bg1"/>
                </a:solidFill>
                <a:latin typeface="Arial" pitchFamily="34" charset="0"/>
                <a:cs typeface="Arial" pitchFamily="34" charset="0"/>
              </a:rPr>
              <a:t>Қазақстан аумағында </a:t>
            </a:r>
            <a:r>
              <a:rPr lang="ru-RU" sz="2000" dirty="0" err="1" smtClean="0">
                <a:solidFill>
                  <a:schemeClr val="bg1"/>
                </a:solidFill>
                <a:latin typeface="Arial" pitchFamily="34" charset="0"/>
                <a:cs typeface="Arial" pitchFamily="34" charset="0"/>
              </a:rPr>
              <a:t>жергілікті</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үкіметтік емес</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коммерциялық </a:t>
            </a:r>
            <a:r>
              <a:rPr lang="ru-RU" sz="2000" dirty="0" err="1" smtClean="0">
                <a:solidFill>
                  <a:schemeClr val="bg1"/>
                </a:solidFill>
                <a:latin typeface="Arial" pitchFamily="34" charset="0"/>
                <a:cs typeface="Arial" pitchFamily="34" charset="0"/>
              </a:rPr>
              <a:t>емес</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ұйымдар, кәсіби және іскерлік</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қауымдастықтар, ғылыми-зерттеу орталықтары </a:t>
            </a:r>
            <a:r>
              <a:rPr lang="ru-RU" sz="2000" dirty="0" smtClean="0">
                <a:solidFill>
                  <a:schemeClr val="bg1"/>
                </a:solidFill>
                <a:latin typeface="Arial" pitchFamily="34" charset="0"/>
                <a:cs typeface="Arial" pitchFamily="34" charset="0"/>
              </a:rPr>
              <a:t>мен </a:t>
            </a:r>
            <a:r>
              <a:rPr lang="ru-RU" sz="2000" dirty="0" err="1" smtClean="0">
                <a:solidFill>
                  <a:schemeClr val="bg1"/>
                </a:solidFill>
                <a:latin typeface="Arial" pitchFamily="34" charset="0"/>
                <a:cs typeface="Arial" pitchFamily="34" charset="0"/>
              </a:rPr>
              <a:t>басқа </a:t>
            </a:r>
            <a:r>
              <a:rPr lang="ru-RU" sz="2000" dirty="0" smtClean="0">
                <a:solidFill>
                  <a:schemeClr val="bg1"/>
                </a:solidFill>
                <a:latin typeface="Arial" pitchFamily="34" charset="0"/>
                <a:cs typeface="Arial" pitchFamily="34" charset="0"/>
              </a:rPr>
              <a:t>да </a:t>
            </a:r>
            <a:r>
              <a:rPr lang="ru-RU" sz="2000" dirty="0" err="1" smtClean="0">
                <a:solidFill>
                  <a:schemeClr val="bg1"/>
                </a:solidFill>
                <a:latin typeface="Arial" pitchFamily="34" charset="0"/>
                <a:cs typeface="Arial" pitchFamily="34" charset="0"/>
              </a:rPr>
              <a:t>ұйымдар</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Ерекше</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назар</a:t>
            </a:r>
            <a:r>
              <a:rPr lang="ru-RU" sz="2000" dirty="0" smtClean="0">
                <a:solidFill>
                  <a:schemeClr val="bg1"/>
                </a:solidFill>
                <a:latin typeface="Arial" pitchFamily="34" charset="0"/>
                <a:cs typeface="Arial" pitchFamily="34" charset="0"/>
              </a:rPr>
              <a:t> (Астана </a:t>
            </a:r>
            <a:r>
              <a:rPr lang="ru-RU" sz="2000" dirty="0" err="1" smtClean="0">
                <a:solidFill>
                  <a:schemeClr val="bg1"/>
                </a:solidFill>
                <a:latin typeface="Arial" pitchFamily="34" charset="0"/>
                <a:cs typeface="Arial" pitchFamily="34" charset="0"/>
              </a:rPr>
              <a:t>және Алматы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қалаларынан тыс</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аумақтарда</a:t>
            </a:r>
            <a:r>
              <a:rPr lang="kk-KZ"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республикалық </a:t>
            </a:r>
            <a:r>
              <a:rPr lang="ru-RU" sz="2000" dirty="0" err="1" smtClean="0">
                <a:solidFill>
                  <a:schemeClr val="bg1"/>
                </a:solidFill>
                <a:latin typeface="Arial" pitchFamily="34" charset="0"/>
                <a:cs typeface="Arial" pitchFamily="34" charset="0"/>
              </a:rPr>
              <a:t>маңызы </a:t>
            </a:r>
            <a:r>
              <a:rPr lang="ru-RU" sz="2000" dirty="0" smtClean="0">
                <a:solidFill>
                  <a:schemeClr val="bg1"/>
                </a:solidFill>
                <a:latin typeface="Arial" pitchFamily="34" charset="0"/>
                <a:cs typeface="Arial" pitchFamily="34" charset="0"/>
              </a:rPr>
              <a:t>бар </a:t>
            </a:r>
            <a:r>
              <a:rPr lang="ru-RU" sz="2000" dirty="0" err="1" smtClean="0">
                <a:solidFill>
                  <a:schemeClr val="bg1"/>
                </a:solidFill>
                <a:latin typeface="Arial" pitchFamily="34" charset="0"/>
                <a:cs typeface="Arial" pitchFamily="34" charset="0"/>
              </a:rPr>
              <a:t>қалалардан шалғай жатқан жерлердегі</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ұйымдарға </a:t>
            </a:r>
            <a:r>
              <a:rPr lang="ru-RU" sz="2000" dirty="0" err="1" smtClean="0">
                <a:solidFill>
                  <a:schemeClr val="bg1"/>
                </a:solidFill>
                <a:latin typeface="Arial" pitchFamily="34" charset="0"/>
                <a:cs typeface="Arial" pitchFamily="34" charset="0"/>
              </a:rPr>
              <a:t>берілетін</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болады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Тұжырымдамалық </a:t>
            </a:r>
            <a:r>
              <a:rPr lang="ru-RU" sz="2000" dirty="0" smtClean="0">
                <a:solidFill>
                  <a:schemeClr val="bg1"/>
                </a:solidFill>
                <a:latin typeface="Arial" pitchFamily="34" charset="0"/>
                <a:cs typeface="Arial" pitchFamily="34" charset="0"/>
              </a:rPr>
              <a:t>конкурс </a:t>
            </a:r>
            <a:r>
              <a:rPr lang="ru-RU" sz="2000" dirty="0" err="1" smtClean="0">
                <a:solidFill>
                  <a:schemeClr val="bg1"/>
                </a:solidFill>
                <a:latin typeface="Arial" pitchFamily="34" charset="0"/>
                <a:cs typeface="Arial" pitchFamily="34" charset="0"/>
              </a:rPr>
              <a:t>кезеңінде өз идеяларын</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жеке</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тұлғалар ұсына алады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Алайда</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сіздің </a:t>
            </a:r>
            <a:r>
              <a:rPr lang="ru-RU" sz="2000" dirty="0" err="1"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тұжырымдамаңыз конкурстың алғашқы кезеңінен өтіп,сізге жобаңызды толыққанды жазу</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туралы</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өтінім түссе, онда</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сіз</a:t>
            </a:r>
            <a:r>
              <a:rPr lang="ru-RU" sz="2000" dirty="0" smtClean="0">
                <a:solidFill>
                  <a:schemeClr val="bg1"/>
                </a:solidFill>
                <a:latin typeface="Arial" pitchFamily="34" charset="0"/>
                <a:cs typeface="Arial" pitchFamily="34" charset="0"/>
              </a:rPr>
              <a:t> ҮЕҰ </a:t>
            </a:r>
            <a:r>
              <a:rPr lang="ru-RU" sz="2000" dirty="0" err="1" smtClean="0">
                <a:solidFill>
                  <a:schemeClr val="bg1"/>
                </a:solidFill>
                <a:latin typeface="Arial" pitchFamily="34" charset="0"/>
                <a:cs typeface="Arial" pitchFamily="34" charset="0"/>
              </a:rPr>
              <a:t>болып</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тіркеуіңізге немесе</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өз жобаңызды басқа </a:t>
            </a:r>
            <a:r>
              <a:rPr lang="ru-RU" sz="2000" dirty="0" smtClean="0">
                <a:solidFill>
                  <a:schemeClr val="bg1"/>
                </a:solidFill>
                <a:latin typeface="Arial" pitchFamily="34" charset="0"/>
                <a:cs typeface="Arial" pitchFamily="34" charset="0"/>
              </a:rPr>
              <a:t>ҮЕҰ </a:t>
            </a:r>
            <a:r>
              <a:rPr lang="ru-RU" sz="2000" dirty="0" err="1" smtClean="0">
                <a:solidFill>
                  <a:schemeClr val="bg1"/>
                </a:solidFill>
                <a:latin typeface="Arial" pitchFamily="34" charset="0"/>
                <a:cs typeface="Arial" pitchFamily="34" charset="0"/>
              </a:rPr>
              <a:t>серіктестікте</a:t>
            </a:r>
            <a:r>
              <a:rPr lang="ru-RU" sz="2000" dirty="0" smtClean="0">
                <a:solidFill>
                  <a:schemeClr val="bg1"/>
                </a:solidFill>
                <a:latin typeface="Arial" pitchFamily="34" charset="0"/>
                <a:cs typeface="Arial" pitchFamily="34" charset="0"/>
              </a:rPr>
              <a:t> </a:t>
            </a:r>
            <a:r>
              <a:rPr lang="ru-RU" sz="2000" dirty="0" err="1" smtClean="0">
                <a:solidFill>
                  <a:schemeClr val="bg1"/>
                </a:solidFill>
                <a:latin typeface="Arial" pitchFamily="34" charset="0"/>
                <a:cs typeface="Arial" pitchFamily="34" charset="0"/>
              </a:rPr>
              <a:t>беруіңіз қажет.</a:t>
            </a:r>
            <a:r>
              <a:rPr lang="ru-RU" sz="2000" dirty="0" smtClean="0">
                <a:solidFill>
                  <a:schemeClr val="bg1"/>
                </a:solidFill>
                <a:latin typeface="Arial" pitchFamily="34" charset="0"/>
                <a:cs typeface="Arial" pitchFamily="34" charset="0"/>
              </a:rPr>
              <a:t> </a:t>
            </a:r>
          </a:p>
          <a:p>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Қаржыландыру </a:t>
            </a:r>
            <a:r>
              <a:rPr lang="ru-RU" i="1" dirty="0" smtClean="0">
                <a:solidFill>
                  <a:schemeClr val="bg1"/>
                </a:solidFill>
                <a:latin typeface="Arial" pitchFamily="34" charset="0"/>
                <a:cs typeface="Arial" pitchFamily="34" charset="0"/>
              </a:rPr>
              <a:t>тек </a:t>
            </a:r>
            <a:r>
              <a:rPr lang="ru-RU" i="1" dirty="0" err="1" smtClean="0">
                <a:solidFill>
                  <a:schemeClr val="bg1"/>
                </a:solidFill>
                <a:latin typeface="Arial" pitchFamily="34" charset="0"/>
                <a:cs typeface="Arial" pitchFamily="34" charset="0"/>
              </a:rPr>
              <a:t>тіркелген</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заңды тұлғаға </a:t>
            </a:r>
            <a:r>
              <a:rPr lang="ru-RU" i="1" dirty="0" err="1" smtClean="0">
                <a:solidFill>
                  <a:schemeClr val="bg1"/>
                </a:solidFill>
                <a:latin typeface="Arial" pitchFamily="34" charset="0"/>
                <a:cs typeface="Arial" pitchFamily="34" charset="0"/>
              </a:rPr>
              <a:t>бер</a:t>
            </a:r>
            <a:r>
              <a:rPr lang="en-US" i="1" dirty="0" err="1" smtClean="0">
                <a:solidFill>
                  <a:schemeClr val="bg1"/>
                </a:solidFill>
                <a:latin typeface="Arial" pitchFamily="34" charset="0"/>
                <a:cs typeface="Arial" pitchFamily="34" charset="0"/>
              </a:rPr>
              <a:t>i</a:t>
            </a:r>
            <a:r>
              <a:rPr lang="ru-RU" i="1" dirty="0" err="1" smtClean="0">
                <a:solidFill>
                  <a:schemeClr val="bg1"/>
                </a:solidFill>
                <a:latin typeface="Arial" pitchFamily="34" charset="0"/>
                <a:cs typeface="Arial" pitchFamily="34" charset="0"/>
              </a:rPr>
              <a:t>леді</a:t>
            </a:r>
            <a:r>
              <a:rPr lang="ru-RU" i="1" dirty="0" smtClean="0">
                <a:solidFill>
                  <a:schemeClr val="bg1"/>
                </a:solidFill>
                <a:latin typeface="Arial" pitchFamily="34" charset="0"/>
                <a:cs typeface="Arial" pitchFamily="34" charset="0"/>
              </a:rPr>
              <a:t>.</a:t>
            </a:r>
            <a:endParaRPr lang="ru-RU" i="1" dirty="0" smtClean="0">
              <a:solidFill>
                <a:schemeClr val="bg1"/>
              </a:solidFill>
              <a:latin typeface="Arial" pitchFamily="34" charset="0"/>
              <a:cs typeface="Arial" pitchFamily="34" charset="0"/>
            </a:endParaRPr>
          </a:p>
          <a:p>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Қандайда бір</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себептермен</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бастапқы гранттық конкурстан</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өтпей қалған үміткерлердің барлығы </a:t>
            </a:r>
            <a:r>
              <a:rPr lang="ru-RU" i="1" dirty="0" smtClean="0">
                <a:solidFill>
                  <a:schemeClr val="bg1"/>
                </a:solidFill>
                <a:latin typeface="Arial" pitchFamily="34" charset="0"/>
                <a:cs typeface="Arial" pitchFamily="34" charset="0"/>
              </a:rPr>
              <a:t>«</a:t>
            </a:r>
            <a:r>
              <a:rPr lang="kk-KZ" i="1" dirty="0" smtClean="0">
                <a:solidFill>
                  <a:schemeClr val="bg1"/>
                </a:solidFill>
                <a:latin typeface="Arial" pitchFamily="34" charset="0"/>
                <a:cs typeface="Arial" pitchFamily="34" charset="0"/>
              </a:rPr>
              <a:t>ТБҚБ</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жобасының екінші</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гранттық циклында</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қайтадан қатыса алады</a:t>
            </a:r>
            <a:r>
              <a:rPr lang="ru-RU" i="1" dirty="0" smtClean="0">
                <a:solidFill>
                  <a:schemeClr val="bg1"/>
                </a:solidFill>
                <a:latin typeface="Arial" pitchFamily="34" charset="0"/>
                <a:cs typeface="Arial" pitchFamily="34" charset="0"/>
              </a:rPr>
              <a:t>. </a:t>
            </a:r>
          </a:p>
          <a:p>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Бір</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ұйымнан бірнеше</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жобалық идеялар</a:t>
            </a:r>
            <a:r>
              <a:rPr lang="ru-RU" i="1" dirty="0" smtClean="0">
                <a:solidFill>
                  <a:schemeClr val="bg1"/>
                </a:solidFill>
                <a:latin typeface="Arial" pitchFamily="34" charset="0"/>
                <a:cs typeface="Arial" pitchFamily="34" charset="0"/>
              </a:rPr>
              <a:t> </a:t>
            </a:r>
            <a:r>
              <a:rPr lang="ru-RU" i="1" dirty="0" err="1" smtClean="0">
                <a:solidFill>
                  <a:schemeClr val="bg1"/>
                </a:solidFill>
                <a:latin typeface="Arial" pitchFamily="34" charset="0"/>
                <a:cs typeface="Arial" pitchFamily="34" charset="0"/>
              </a:rPr>
              <a:t>қарастырылады</a:t>
            </a:r>
            <a:r>
              <a:rPr lang="ru-RU" i="1" dirty="0" smtClean="0">
                <a:solidFill>
                  <a:schemeClr val="bg1"/>
                </a:solidFill>
                <a:latin typeface="Arial" pitchFamily="34" charset="0"/>
                <a:cs typeface="Arial" pitchFamily="34" charset="0"/>
              </a:rPr>
              <a:t> </a:t>
            </a:r>
            <a:endParaRPr lang="ru-RU" i="1" dirty="0">
              <a:solidFill>
                <a:schemeClr val="bg1"/>
              </a:solidFill>
              <a:latin typeface="Arial" pitchFamily="34" charset="0"/>
              <a:cs typeface="Arial" pitchFamily="34" charset="0"/>
            </a:endParaRPr>
          </a:p>
        </p:txBody>
      </p:sp>
      <p:sp>
        <p:nvSpPr>
          <p:cNvPr id="6" name="TextBox 5"/>
          <p:cNvSpPr txBox="1"/>
          <p:nvPr/>
        </p:nvSpPr>
        <p:spPr>
          <a:xfrm>
            <a:off x="899592" y="404664"/>
            <a:ext cx="7272808" cy="584775"/>
          </a:xfrm>
          <a:prstGeom prst="rect">
            <a:avLst/>
          </a:prstGeom>
          <a:noFill/>
        </p:spPr>
        <p:txBody>
          <a:bodyPr wrap="square" rtlCol="0">
            <a:spAutoFit/>
          </a:bodyPr>
          <a:lstStyle/>
          <a:p>
            <a:pPr algn="ctr"/>
            <a:r>
              <a:rPr lang="kk-KZ" sz="3200" b="1" dirty="0" smtClean="0">
                <a:solidFill>
                  <a:schemeClr val="bg1"/>
                </a:solidFill>
                <a:latin typeface="Arial" pitchFamily="34" charset="0"/>
                <a:cs typeface="Arial" pitchFamily="34" charset="0"/>
              </a:rPr>
              <a:t>Жобаға кімдер қатыса алады</a:t>
            </a:r>
            <a:r>
              <a:rPr lang="ru-RU" sz="3200" b="1" dirty="0" smtClean="0">
                <a:solidFill>
                  <a:schemeClr val="bg1"/>
                </a:solidFill>
                <a:latin typeface="Arial" pitchFamily="34" charset="0"/>
                <a:cs typeface="Arial" pitchFamily="34" charset="0"/>
              </a:rPr>
              <a:t>?</a:t>
            </a:r>
            <a:endParaRPr lang="ru-RU" sz="3200" b="1"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670" y="260648"/>
            <a:ext cx="7848872" cy="720080"/>
          </a:xfrm>
        </p:spPr>
        <p:style>
          <a:lnRef idx="2">
            <a:schemeClr val="accent6"/>
          </a:lnRef>
          <a:fillRef idx="1">
            <a:schemeClr val="lt1"/>
          </a:fillRef>
          <a:effectRef idx="0">
            <a:schemeClr val="accent6"/>
          </a:effectRef>
          <a:fontRef idx="minor">
            <a:schemeClr val="dk1"/>
          </a:fontRef>
        </p:style>
        <p:txBody>
          <a:bodyPr>
            <a:noAutofit/>
          </a:bodyPr>
          <a:lstStyle/>
          <a:p>
            <a:r>
              <a:rPr lang="kk-KZ" sz="2400" b="1" dirty="0" smtClean="0">
                <a:latin typeface="Arial" pitchFamily="34" charset="0"/>
                <a:cs typeface="Arial" pitchFamily="34" charset="0"/>
              </a:rPr>
              <a:t>Тұжырымдамаларды/жобалық идеяларды бағалау критерийлері</a:t>
            </a:r>
            <a:endParaRPr lang="ru-RU" sz="2400" dirty="0">
              <a:latin typeface="Arial" pitchFamily="34" charset="0"/>
              <a:cs typeface="Arial" pitchFamily="34" charset="0"/>
            </a:endParaRPr>
          </a:p>
        </p:txBody>
      </p:sp>
      <p:sp>
        <p:nvSpPr>
          <p:cNvPr id="3" name="Содержимое 2"/>
          <p:cNvSpPr>
            <a:spLocks noGrp="1"/>
          </p:cNvSpPr>
          <p:nvPr>
            <p:ph idx="1"/>
          </p:nvPr>
        </p:nvSpPr>
        <p:spPr>
          <a:xfrm>
            <a:off x="457200" y="1142984"/>
            <a:ext cx="8229600" cy="4983179"/>
          </a:xfrm>
        </p:spPr>
        <p:txBody>
          <a:bodyPr>
            <a:noAutofit/>
          </a:bodyPr>
          <a:lstStyle/>
          <a:p>
            <a:pPr>
              <a:spcBef>
                <a:spcPts val="0"/>
              </a:spcBef>
              <a:buNone/>
            </a:pPr>
            <a:endParaRPr lang="ru-RU" sz="1800" dirty="0" smtClean="0">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мемлекеттік органдардың қолдауымен және олармен серіктестікте орындалады </a:t>
            </a:r>
            <a:r>
              <a:rPr lang="en-US" sz="1900" dirty="0" smtClean="0">
                <a:solidFill>
                  <a:schemeClr val="bg1"/>
                </a:solidFill>
                <a:latin typeface="Arial" pitchFamily="34" charset="0"/>
                <a:cs typeface="Arial" pitchFamily="34" charset="0"/>
              </a:rPr>
              <a:t>  </a:t>
            </a:r>
            <a:endParaRPr lang="ru-RU" sz="1900" dirty="0" smtClean="0">
              <a:solidFill>
                <a:schemeClr val="bg1"/>
              </a:solidFill>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халыққа мемлекеттік қызмет көрсетуді ұсыну, мемлекеттік әлеуметтік және экономикалық саясатты құру мен жүзеге асыру және заңнамалар мен үдерістерді жандандыру аумағындағы тиімді басқаруды қағидаларын қоғамның үш секторы – мемлекет, азаматтық сектор және бизнестің тығыз өзара қарым-қатынасы мен тиімді серіктестігі арқылы алға жетелейді. </a:t>
            </a:r>
            <a:endParaRPr lang="ru-RU" sz="1900" dirty="0" smtClean="0">
              <a:solidFill>
                <a:schemeClr val="bg1"/>
              </a:solidFill>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ел/облыс үшін маңызды </a:t>
            </a:r>
            <a:endParaRPr lang="ru-RU" sz="1900" dirty="0" smtClean="0">
              <a:solidFill>
                <a:schemeClr val="bg1"/>
              </a:solidFill>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таңдап алынған аймақта сапалы, ұзақ мерзімді, жағымды нәтижелер мен өзгерістер әкелуі мүмкін</a:t>
            </a:r>
            <a:endParaRPr lang="ru-RU" sz="1900" dirty="0" smtClean="0">
              <a:solidFill>
                <a:schemeClr val="bg1"/>
              </a:solidFill>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инновациялық ықпалдықтарды ұсынады</a:t>
            </a:r>
            <a:r>
              <a:rPr lang="ru-RU" sz="1900" dirty="0" smtClean="0">
                <a:solidFill>
                  <a:schemeClr val="bg1"/>
                </a:solidFill>
                <a:latin typeface="Arial" pitchFamily="34" charset="0"/>
                <a:cs typeface="Arial" pitchFamily="34" charset="0"/>
              </a:rPr>
              <a:t>     </a:t>
            </a:r>
          </a:p>
          <a:p>
            <a:pPr lvl="0">
              <a:spcBef>
                <a:spcPts val="0"/>
              </a:spcBef>
            </a:pPr>
            <a:r>
              <a:rPr lang="kk-KZ" sz="1900" dirty="0" smtClean="0">
                <a:solidFill>
                  <a:schemeClr val="bg1"/>
                </a:solidFill>
                <a:latin typeface="Arial" pitchFamily="34" charset="0"/>
                <a:cs typeface="Arial" pitchFamily="34" charset="0"/>
              </a:rPr>
              <a:t>Жобалық идея шындық және жүзеге асырылу үшін нақты жоспары бар </a:t>
            </a:r>
            <a:endParaRPr lang="ru-RU" sz="1900" dirty="0" smtClean="0">
              <a:solidFill>
                <a:schemeClr val="bg1"/>
              </a:solidFill>
              <a:latin typeface="Arial" pitchFamily="34" charset="0"/>
              <a:cs typeface="Arial" pitchFamily="34" charset="0"/>
            </a:endParaRPr>
          </a:p>
          <a:p>
            <a:pPr lvl="0">
              <a:spcBef>
                <a:spcPts val="0"/>
              </a:spcBef>
            </a:pPr>
            <a:r>
              <a:rPr lang="kk-KZ" sz="1900" dirty="0" smtClean="0">
                <a:solidFill>
                  <a:schemeClr val="bg1"/>
                </a:solidFill>
                <a:latin typeface="Arial" pitchFamily="34" charset="0"/>
                <a:cs typeface="Arial" pitchFamily="34" charset="0"/>
              </a:rPr>
              <a:t>Жобалық идея көлемнің және мультипликацияның әрі қарай ұлғаюына мүмкіншілігі бар </a:t>
            </a:r>
            <a:endParaRPr lang="ru-RU" sz="1900" dirty="0" smtClean="0">
              <a:solidFill>
                <a:schemeClr val="bg1"/>
              </a:solidFill>
              <a:latin typeface="Arial" pitchFamily="34" charset="0"/>
              <a:cs typeface="Arial" pitchFamily="34" charset="0"/>
            </a:endParaRPr>
          </a:p>
          <a:p>
            <a:pPr marL="514350" indent="-514350" fontAlgn="base">
              <a:spcBef>
                <a:spcPts val="0"/>
              </a:spcBef>
              <a:buNone/>
            </a:pPr>
            <a:endParaRPr lang="ru-RU" sz="1800" dirty="0" smtClean="0">
              <a:solidFill>
                <a:schemeClr val="bg1"/>
              </a:solidFill>
              <a:latin typeface="Arial" pitchFamily="34" charset="0"/>
              <a:cs typeface="Arial" pitchFamily="34" charset="0"/>
            </a:endParaRPr>
          </a:p>
          <a:p>
            <a:pPr marL="514350" indent="-514350">
              <a:spcBef>
                <a:spcPts val="0"/>
              </a:spcBef>
              <a:buFont typeface="+mj-lt"/>
              <a:buAutoNum type="arabicPeriod"/>
            </a:pPr>
            <a:endParaRPr lang="ru-RU" sz="1800" dirty="0" smtClean="0">
              <a:solidFill>
                <a:schemeClr val="bg1"/>
              </a:solidFill>
              <a:latin typeface="Arial" pitchFamily="34" charset="0"/>
              <a:cs typeface="Arial" pitchFamily="34" charset="0"/>
            </a:endParaRPr>
          </a:p>
          <a:p>
            <a:pPr>
              <a:spcBef>
                <a:spcPts val="0"/>
              </a:spcBef>
            </a:pPr>
            <a:endParaRPr lang="ru-RU" sz="1800" dirty="0">
              <a:latin typeface="Arial" pitchFamily="34" charset="0"/>
              <a:cs typeface="Arial" pitchFamily="34" charset="0"/>
            </a:endParaRPr>
          </a:p>
        </p:txBody>
      </p:sp>
      <p:sp>
        <p:nvSpPr>
          <p:cNvPr id="4" name="Содержимое 2"/>
          <p:cNvSpPr txBox="1">
            <a:spLocks/>
          </p:cNvSpPr>
          <p:nvPr/>
        </p:nvSpPr>
        <p:spPr>
          <a:xfrm>
            <a:off x="357158" y="1428736"/>
            <a:ext cx="8572560" cy="507209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Содержимое 2"/>
          <p:cNvSpPr txBox="1">
            <a:spLocks/>
          </p:cNvSpPr>
          <p:nvPr/>
        </p:nvSpPr>
        <p:spPr>
          <a:xfrm>
            <a:off x="323528" y="1052736"/>
            <a:ext cx="8607330" cy="5286412"/>
          </a:xfrm>
          <a:prstGeom prst="rect">
            <a:avLst/>
          </a:prstGeom>
        </p:spPr>
        <p:txBody>
          <a:bodyPr vert="horz" lIns="91440" tIns="45720" rIns="91440" bIns="45720" rtlCol="0">
            <a:normAutofit/>
          </a:bodyPr>
          <a:lstStyle/>
          <a:p>
            <a:pPr marL="457200" lvl="0" indent="-457200">
              <a:buAutoNum type="arabicPeriod"/>
            </a:pPr>
            <a:endParaRPr lang="ru-RU" sz="2400" b="1" dirty="0" smtClean="0">
              <a:solidFill>
                <a:schemeClr val="bg1"/>
              </a:solidFill>
              <a:latin typeface="Times New Roman" pitchFamily="18" charset="0"/>
              <a:cs typeface="Times New Roman" pitchFamily="18" charset="0"/>
            </a:endParaRPr>
          </a:p>
          <a:p>
            <a:pPr lvl="0" defTabSz="864000"/>
            <a:r>
              <a:rPr lang="ru-RU" sz="2400" dirty="0" smtClean="0">
                <a:solidFill>
                  <a:schemeClr val="bg1"/>
                </a:solidFill>
                <a:latin typeface="Times New Roman" pitchFamily="18" charset="0"/>
                <a:cs typeface="Times New Roman" pitchFamily="18" charset="0"/>
              </a:rPr>
              <a:t>  </a:t>
            </a:r>
            <a:r>
              <a:rPr lang="ru-RU" sz="2400" dirty="0" smtClean="0">
                <a:solidFill>
                  <a:schemeClr val="bg1"/>
                </a:solidFill>
              </a:rPr>
              <a:t> </a:t>
            </a:r>
            <a:r>
              <a:rPr lang="ru-RU" sz="3200" dirty="0" smtClean="0">
                <a:solidFill>
                  <a:schemeClr val="bg1"/>
                </a:solidFill>
              </a:rPr>
              <a:t>               </a:t>
            </a:r>
            <a:r>
              <a:rPr lang="ru-RU" sz="3200" dirty="0" smtClean="0"/>
              <a:t>                 </a:t>
            </a:r>
            <a:endParaRPr kumimoji="0" lang="ru-RU" sz="3200" i="0" u="none" strike="noStrike" kern="1200" cap="none" spc="0" normalizeH="0" baseline="0" noProof="0" dirty="0" smtClean="0">
              <a:ln>
                <a:noFill/>
              </a:ln>
              <a:solidFill>
                <a:schemeClr val="bg1"/>
              </a:solidFill>
              <a:effectLst/>
              <a:uLnTx/>
              <a:uFillTx/>
              <a:latin typeface="+mn-lt"/>
              <a:ea typeface="+mn-ea"/>
              <a:cs typeface="+mn-cs"/>
            </a:endParaRPr>
          </a:p>
          <a:p>
            <a:pPr marL="342900" marR="0" lvl="0" algn="l" defTabSz="914400" rtl="0" eaLnBrk="1" fontAlgn="auto" latinLnBrk="0" hangingPunct="1">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88640"/>
            <a:ext cx="8197110" cy="576064"/>
          </a:xfrm>
        </p:spPr>
        <p:style>
          <a:lnRef idx="2">
            <a:schemeClr val="accent6"/>
          </a:lnRef>
          <a:fillRef idx="1">
            <a:schemeClr val="lt1"/>
          </a:fillRef>
          <a:effectRef idx="0">
            <a:schemeClr val="accent6"/>
          </a:effectRef>
          <a:fontRef idx="minor">
            <a:schemeClr val="dk1"/>
          </a:fontRef>
        </p:style>
        <p:txBody>
          <a:bodyPr>
            <a:normAutofit/>
          </a:bodyPr>
          <a:lstStyle/>
          <a:p>
            <a:r>
              <a:rPr lang="kk-KZ" sz="2400" b="1" dirty="0" smtClean="0">
                <a:solidFill>
                  <a:schemeClr val="bg1"/>
                </a:solidFill>
                <a:cs typeface="Times New Roman" pitchFamily="18" charset="0"/>
              </a:rPr>
              <a:t>Қайда хабарласуға болады</a:t>
            </a:r>
            <a:r>
              <a:rPr lang="ru-RU" sz="2400" b="1" dirty="0" smtClean="0">
                <a:solidFill>
                  <a:schemeClr val="bg1"/>
                </a:solidFill>
                <a:cs typeface="Times New Roman" pitchFamily="18" charset="0"/>
              </a:rPr>
              <a:t>?</a:t>
            </a:r>
            <a:endParaRPr lang="ru-RU" sz="2400" b="1" dirty="0">
              <a:solidFill>
                <a:schemeClr val="bg1"/>
              </a:solidFill>
              <a:cs typeface="Times New Roman" pitchFamily="18" charset="0"/>
            </a:endParaRPr>
          </a:p>
        </p:txBody>
      </p:sp>
      <p:sp>
        <p:nvSpPr>
          <p:cNvPr id="3" name="Содержимое 2"/>
          <p:cNvSpPr>
            <a:spLocks noGrp="1"/>
          </p:cNvSpPr>
          <p:nvPr>
            <p:ph idx="1"/>
          </p:nvPr>
        </p:nvSpPr>
        <p:spPr>
          <a:xfrm>
            <a:off x="539552" y="980728"/>
            <a:ext cx="8136904" cy="2088232"/>
          </a:xfrm>
        </p:spPr>
        <p:style>
          <a:lnRef idx="2">
            <a:schemeClr val="accent6"/>
          </a:lnRef>
          <a:fillRef idx="1">
            <a:schemeClr val="lt1"/>
          </a:fillRef>
          <a:effectRef idx="0">
            <a:schemeClr val="accent6"/>
          </a:effectRef>
          <a:fontRef idx="minor">
            <a:schemeClr val="dk1"/>
          </a:fontRef>
        </p:style>
        <p:txBody>
          <a:bodyPr>
            <a:noAutofit/>
          </a:bodyPr>
          <a:lstStyle/>
          <a:p>
            <a:pPr algn="ctr">
              <a:buNone/>
            </a:pPr>
            <a:r>
              <a:rPr lang="kk-KZ" sz="1800" b="1" dirty="0" smtClean="0">
                <a:solidFill>
                  <a:schemeClr val="bg1"/>
                </a:solidFill>
                <a:cs typeface="Times New Roman" pitchFamily="18" charset="0"/>
              </a:rPr>
              <a:t>ОРТАЛЫҚ АЗИЯНЫҢ ЕУРАЗИЯ ҚОРЫ</a:t>
            </a:r>
            <a:endParaRPr lang="en-US" sz="1800" b="1" dirty="0" smtClean="0">
              <a:solidFill>
                <a:schemeClr val="bg1"/>
              </a:solidFill>
              <a:cs typeface="Times New Roman" pitchFamily="18" charset="0"/>
            </a:endParaRPr>
          </a:p>
          <a:p>
            <a:pPr>
              <a:buNone/>
            </a:pPr>
            <a:r>
              <a:rPr lang="ru-RU" sz="1800" b="1" dirty="0" err="1" smtClean="0">
                <a:solidFill>
                  <a:schemeClr val="bg1"/>
                </a:solidFill>
                <a:cs typeface="Times New Roman" pitchFamily="18" charset="0"/>
              </a:rPr>
              <a:t>Қазақстан, Алматы</a:t>
            </a:r>
            <a:r>
              <a:rPr lang="ru-RU" sz="1800" b="1" dirty="0" smtClean="0">
                <a:solidFill>
                  <a:schemeClr val="bg1"/>
                </a:solidFill>
                <a:cs typeface="Times New Roman" pitchFamily="18" charset="0"/>
              </a:rPr>
              <a:t>, 050008, </a:t>
            </a:r>
            <a:r>
              <a:rPr lang="ru-RU" sz="1800" b="1" dirty="0" err="1" smtClean="0">
                <a:solidFill>
                  <a:schemeClr val="bg1"/>
                </a:solidFill>
                <a:cs typeface="Times New Roman" pitchFamily="18" charset="0"/>
              </a:rPr>
              <a:t>Биокомбинатская</a:t>
            </a:r>
            <a:r>
              <a:rPr lang="ru-RU" sz="1800" b="1" dirty="0" smtClean="0">
                <a:solidFill>
                  <a:schemeClr val="bg1"/>
                </a:solidFill>
                <a:cs typeface="Times New Roman" pitchFamily="18" charset="0"/>
              </a:rPr>
              <a:t>  </a:t>
            </a:r>
            <a:r>
              <a:rPr lang="ru-RU" sz="1800" b="1" dirty="0" err="1" smtClean="0">
                <a:solidFill>
                  <a:schemeClr val="bg1"/>
                </a:solidFill>
                <a:cs typeface="Times New Roman" pitchFamily="18" charset="0"/>
              </a:rPr>
              <a:t>көшесі </a:t>
            </a:r>
            <a:r>
              <a:rPr lang="ru-RU" sz="1800" b="1" dirty="0" smtClean="0">
                <a:solidFill>
                  <a:schemeClr val="bg1"/>
                </a:solidFill>
                <a:cs typeface="Times New Roman" pitchFamily="18" charset="0"/>
              </a:rPr>
              <a:t>7а</a:t>
            </a:r>
            <a:endParaRPr lang="en-US" sz="1800" b="1" dirty="0" smtClean="0">
              <a:solidFill>
                <a:schemeClr val="bg1"/>
              </a:solidFill>
              <a:cs typeface="Times New Roman" pitchFamily="18" charset="0"/>
            </a:endParaRPr>
          </a:p>
          <a:p>
            <a:pPr>
              <a:buNone/>
            </a:pPr>
            <a:r>
              <a:rPr lang="ru-RU" sz="1800" b="1" dirty="0" smtClean="0">
                <a:solidFill>
                  <a:schemeClr val="bg1"/>
                </a:solidFill>
                <a:cs typeface="Times New Roman" pitchFamily="18" charset="0"/>
              </a:rPr>
              <a:t>«</a:t>
            </a:r>
            <a:r>
              <a:rPr lang="ru-RU" sz="1800" b="1" dirty="0" err="1" smtClean="0">
                <a:solidFill>
                  <a:schemeClr val="bg1"/>
                </a:solidFill>
                <a:cs typeface="Times New Roman" pitchFamily="18" charset="0"/>
              </a:rPr>
              <a:t>Тиімді</a:t>
            </a:r>
            <a:r>
              <a:rPr lang="ru-RU" sz="1800" b="1" dirty="0" smtClean="0">
                <a:solidFill>
                  <a:schemeClr val="bg1"/>
                </a:solidFill>
                <a:cs typeface="Times New Roman" pitchFamily="18" charset="0"/>
              </a:rPr>
              <a:t> </a:t>
            </a:r>
            <a:r>
              <a:rPr lang="ru-RU" sz="1800" b="1" dirty="0" err="1" smtClean="0">
                <a:solidFill>
                  <a:schemeClr val="bg1"/>
                </a:solidFill>
                <a:cs typeface="Times New Roman" pitchFamily="18" charset="0"/>
              </a:rPr>
              <a:t>басқаруды қолдау бастамасы</a:t>
            </a:r>
            <a:r>
              <a:rPr lang="ru-RU" sz="1800" b="1" dirty="0" smtClean="0">
                <a:solidFill>
                  <a:schemeClr val="bg1"/>
                </a:solidFill>
                <a:cs typeface="Times New Roman" pitchFamily="18" charset="0"/>
              </a:rPr>
              <a:t>» </a:t>
            </a:r>
            <a:r>
              <a:rPr lang="ru-RU" sz="1800" b="1" dirty="0" err="1" smtClean="0">
                <a:solidFill>
                  <a:schemeClr val="bg1"/>
                </a:solidFill>
                <a:cs typeface="Times New Roman" pitchFamily="18" charset="0"/>
              </a:rPr>
              <a:t>жобасы</a:t>
            </a:r>
            <a:endParaRPr lang="ru-RU" sz="1800" b="1" dirty="0" smtClean="0">
              <a:solidFill>
                <a:schemeClr val="bg1"/>
              </a:solidFill>
              <a:cs typeface="Times New Roman" pitchFamily="18" charset="0"/>
            </a:endParaRPr>
          </a:p>
          <a:p>
            <a:pPr>
              <a:buNone/>
            </a:pPr>
            <a:r>
              <a:rPr lang="ru-RU" sz="1800" b="1" dirty="0" smtClean="0">
                <a:solidFill>
                  <a:schemeClr val="bg1"/>
                </a:solidFill>
                <a:cs typeface="Times New Roman" pitchFamily="18" charset="0"/>
              </a:rPr>
              <a:t>Тел:  + 7 (727) 250 18 10 </a:t>
            </a:r>
          </a:p>
          <a:p>
            <a:pPr>
              <a:buNone/>
            </a:pPr>
            <a:r>
              <a:rPr lang="ru-RU" sz="1800" b="1" dirty="0" smtClean="0">
                <a:solidFill>
                  <a:schemeClr val="bg1"/>
                </a:solidFill>
                <a:cs typeface="Times New Roman" pitchFamily="18" charset="0"/>
              </a:rPr>
              <a:t>Факс: + 7(727) 250 18 11</a:t>
            </a:r>
          </a:p>
          <a:p>
            <a:pPr>
              <a:buNone/>
            </a:pPr>
            <a:r>
              <a:rPr lang="ru-RU" sz="1800" b="1" dirty="0" err="1" smtClean="0">
                <a:solidFill>
                  <a:schemeClr val="bg1"/>
                </a:solidFill>
                <a:cs typeface="Times New Roman" pitchFamily="18" charset="0"/>
              </a:rPr>
              <a:t>E-mail</a:t>
            </a:r>
            <a:r>
              <a:rPr lang="ru-RU" sz="1800" b="1" dirty="0" smtClean="0">
                <a:solidFill>
                  <a:schemeClr val="bg1"/>
                </a:solidFill>
                <a:cs typeface="Times New Roman" pitchFamily="18" charset="0"/>
              </a:rPr>
              <a:t>: </a:t>
            </a:r>
            <a:r>
              <a:rPr lang="ru-RU" sz="1800" b="1" dirty="0" smtClean="0">
                <a:solidFill>
                  <a:schemeClr val="bg1"/>
                </a:solidFill>
                <a:cs typeface="Times New Roman" pitchFamily="18" charset="0"/>
                <a:hlinkClick r:id="rId3"/>
              </a:rPr>
              <a:t>raushan@ef-ca.org</a:t>
            </a:r>
            <a:r>
              <a:rPr lang="en-US" sz="1800" b="1" dirty="0" smtClean="0">
                <a:solidFill>
                  <a:schemeClr val="bg1"/>
                </a:solidFill>
                <a:cs typeface="Times New Roman" pitchFamily="18" charset="0"/>
              </a:rPr>
              <a:t>, lyazzat@ef-ca.org</a:t>
            </a:r>
            <a:endParaRPr lang="ru-RU" sz="1800" b="1" dirty="0" smtClean="0">
              <a:solidFill>
                <a:schemeClr val="bg1"/>
              </a:solidFill>
              <a:cs typeface="Times New Roman" pitchFamily="18" charset="0"/>
            </a:endParaRPr>
          </a:p>
          <a:p>
            <a:pPr>
              <a:buNone/>
            </a:pPr>
            <a:endParaRPr lang="kk-KZ" sz="2000" dirty="0" smtClean="0">
              <a:solidFill>
                <a:schemeClr val="bg1"/>
              </a:solidFill>
              <a:latin typeface="Times New Roman" pitchFamily="18" charset="0"/>
              <a:cs typeface="Times New Roman" pitchFamily="18" charset="0"/>
            </a:endParaRPr>
          </a:p>
          <a:p>
            <a:pPr>
              <a:buNone/>
            </a:pPr>
            <a:endParaRPr lang="kk-KZ" sz="2000" dirty="0" smtClean="0">
              <a:solidFill>
                <a:schemeClr val="bg1"/>
              </a:solidFill>
              <a:latin typeface="Times New Roman" pitchFamily="18" charset="0"/>
              <a:cs typeface="Times New Roman" pitchFamily="18" charset="0"/>
            </a:endParaRPr>
          </a:p>
          <a:p>
            <a:pPr>
              <a:buNone/>
            </a:pPr>
            <a:endParaRPr lang="kk-KZ" sz="2000" dirty="0" smtClean="0">
              <a:solidFill>
                <a:schemeClr val="bg1"/>
              </a:solidFill>
              <a:latin typeface="Times New Roman" pitchFamily="18" charset="0"/>
              <a:cs typeface="Times New Roman" pitchFamily="18" charset="0"/>
            </a:endParaRPr>
          </a:p>
          <a:p>
            <a:pPr>
              <a:buNone/>
            </a:pPr>
            <a:endParaRPr lang="ru-RU" sz="2000" dirty="0" smtClean="0">
              <a:solidFill>
                <a:schemeClr val="bg1"/>
              </a:solidFill>
            </a:endParaRPr>
          </a:p>
          <a:p>
            <a:pPr>
              <a:buNone/>
            </a:pPr>
            <a:endParaRPr lang="ru-RU" sz="2000" dirty="0" smtClean="0">
              <a:solidFill>
                <a:schemeClr val="bg1"/>
              </a:solidFill>
            </a:endParaRPr>
          </a:p>
          <a:p>
            <a:endParaRPr lang="kk-KZ" sz="2000" b="1" dirty="0" smtClean="0">
              <a:solidFill>
                <a:schemeClr val="bg1"/>
              </a:solidFill>
            </a:endParaRPr>
          </a:p>
          <a:p>
            <a:endParaRPr lang="kk-KZ" sz="2000" b="1" dirty="0" smtClean="0">
              <a:solidFill>
                <a:schemeClr val="bg1"/>
              </a:solidFill>
            </a:endParaRPr>
          </a:p>
          <a:p>
            <a:endParaRPr lang="kk-KZ" sz="2000" b="1" dirty="0" smtClean="0">
              <a:solidFill>
                <a:schemeClr val="bg1"/>
              </a:solidFill>
            </a:endParaRPr>
          </a:p>
          <a:p>
            <a:endParaRPr lang="ru-RU" sz="2000" b="1" dirty="0">
              <a:solidFill>
                <a:schemeClr val="bg1"/>
              </a:solidFill>
            </a:endParaRPr>
          </a:p>
        </p:txBody>
      </p:sp>
      <p:sp>
        <p:nvSpPr>
          <p:cNvPr id="4" name="Содержимое 2"/>
          <p:cNvSpPr txBox="1">
            <a:spLocks/>
          </p:cNvSpPr>
          <p:nvPr/>
        </p:nvSpPr>
        <p:spPr>
          <a:xfrm>
            <a:off x="642910" y="4005064"/>
            <a:ext cx="8001056" cy="257404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R="0" lvl="0" algn="l" defTabSz="914400" rtl="0" eaLnBrk="1" fontAlgn="auto" latinLnBrk="0" hangingPunct="1">
              <a:lnSpc>
                <a:spcPct val="110000"/>
              </a:lnSpc>
              <a:spcAft>
                <a:spcPts val="0"/>
              </a:spcAft>
              <a:buClrTx/>
              <a:buSzTx/>
              <a:buFont typeface="Arial" pitchFamily="34" charset="0"/>
              <a:buNone/>
              <a:tabLst/>
              <a:defRPr/>
            </a:pPr>
            <a:r>
              <a:rPr lang="ru-RU" b="1" dirty="0" err="1" smtClean="0">
                <a:solidFill>
                  <a:schemeClr val="bg1"/>
                </a:solidFill>
                <a:cs typeface="Times New Roman" pitchFamily="18" charset="0"/>
              </a:rPr>
              <a:t>Желтоқсан айының соңында </a:t>
            </a:r>
            <a:r>
              <a:rPr lang="ru-RU" dirty="0" err="1" smtClean="0">
                <a:solidFill>
                  <a:schemeClr val="bg1"/>
                </a:solidFill>
                <a:cs typeface="Times New Roman" pitchFamily="18" charset="0"/>
              </a:rPr>
              <a:t>электрондық ақпарат тарату</a:t>
            </a:r>
            <a:r>
              <a:rPr lang="ru-RU" dirty="0" smtClean="0">
                <a:solidFill>
                  <a:schemeClr val="bg1"/>
                </a:solidFill>
                <a:cs typeface="Times New Roman" pitchFamily="18" charset="0"/>
              </a:rPr>
              <a:t> </a:t>
            </a:r>
            <a:r>
              <a:rPr lang="ru-RU" dirty="0" err="1" smtClean="0">
                <a:solidFill>
                  <a:schemeClr val="bg1"/>
                </a:solidFill>
                <a:cs typeface="Times New Roman" pitchFamily="18" charset="0"/>
              </a:rPr>
              <a:t>құралдары арқылы, сонымен</a:t>
            </a:r>
            <a:r>
              <a:rPr lang="ru-RU" dirty="0" smtClean="0">
                <a:solidFill>
                  <a:schemeClr val="bg1"/>
                </a:solidFill>
                <a:cs typeface="Times New Roman" pitchFamily="18" charset="0"/>
              </a:rPr>
              <a:t> </a:t>
            </a:r>
            <a:r>
              <a:rPr lang="ru-RU" dirty="0" err="1" smtClean="0">
                <a:solidFill>
                  <a:schemeClr val="bg1"/>
                </a:solidFill>
                <a:cs typeface="Times New Roman" pitchFamily="18" charset="0"/>
              </a:rPr>
              <a:t>қатар әлеуметтік желілер</a:t>
            </a:r>
            <a:r>
              <a:rPr lang="ru-RU" dirty="0" smtClean="0">
                <a:solidFill>
                  <a:schemeClr val="bg1"/>
                </a:solidFill>
                <a:cs typeface="Times New Roman" pitchFamily="18" charset="0"/>
              </a:rPr>
              <a:t> мен </a:t>
            </a:r>
            <a:r>
              <a:rPr lang="ru-RU" dirty="0" err="1" smtClean="0">
                <a:solidFill>
                  <a:schemeClr val="bg1"/>
                </a:solidFill>
                <a:cs typeface="Times New Roman" pitchFamily="18" charset="0"/>
              </a:rPr>
              <a:t>біздің сайттан</a:t>
            </a:r>
            <a:r>
              <a:rPr lang="ru-RU" dirty="0" smtClean="0">
                <a:solidFill>
                  <a:schemeClr val="bg1"/>
                </a:solidFill>
                <a:cs typeface="Times New Roman" pitchFamily="18" charset="0"/>
              </a:rPr>
              <a:t> </a:t>
            </a:r>
            <a:r>
              <a:rPr lang="ru-RU" dirty="0" err="1" smtClean="0">
                <a:solidFill>
                  <a:schemeClr val="bg1"/>
                </a:solidFill>
                <a:cs typeface="Times New Roman" pitchFamily="18" charset="0"/>
              </a:rPr>
              <a:t>және тағы </a:t>
            </a:r>
            <a:r>
              <a:rPr lang="ru-RU" dirty="0" smtClean="0">
                <a:solidFill>
                  <a:schemeClr val="bg1"/>
                </a:solidFill>
                <a:cs typeface="Times New Roman" pitchFamily="18" charset="0"/>
              </a:rPr>
              <a:t>да </a:t>
            </a:r>
            <a:r>
              <a:rPr lang="ru-RU" dirty="0" err="1" smtClean="0">
                <a:solidFill>
                  <a:schemeClr val="bg1"/>
                </a:solidFill>
                <a:cs typeface="Times New Roman" pitchFamily="18" charset="0"/>
              </a:rPr>
              <a:t>басқа ақпараттық желілерден</a:t>
            </a:r>
            <a:r>
              <a:rPr lang="ru-RU" dirty="0" smtClean="0">
                <a:solidFill>
                  <a:schemeClr val="bg1"/>
                </a:solidFill>
                <a:cs typeface="Times New Roman" pitchFamily="18" charset="0"/>
              </a:rPr>
              <a:t> </a:t>
            </a:r>
            <a:r>
              <a:rPr lang="ru-RU" dirty="0" err="1" smtClean="0">
                <a:solidFill>
                  <a:schemeClr val="bg1"/>
                </a:solidFill>
                <a:cs typeface="Times New Roman" pitchFamily="18" charset="0"/>
              </a:rPr>
              <a:t>келесідей</a:t>
            </a:r>
            <a:r>
              <a:rPr lang="ru-RU" dirty="0" smtClean="0">
                <a:solidFill>
                  <a:schemeClr val="bg1"/>
                </a:solidFill>
                <a:cs typeface="Times New Roman" pitchFamily="18" charset="0"/>
              </a:rPr>
              <a:t> </a:t>
            </a:r>
            <a:r>
              <a:rPr lang="ru-RU" dirty="0" err="1" smtClean="0">
                <a:solidFill>
                  <a:schemeClr val="bg1"/>
                </a:solidFill>
                <a:cs typeface="Times New Roman" pitchFamily="18" charset="0"/>
              </a:rPr>
              <a:t>мәліметтерді  </a:t>
            </a:r>
            <a:r>
              <a:rPr lang="ru-RU" dirty="0" smtClean="0">
                <a:solidFill>
                  <a:schemeClr val="bg1"/>
                </a:solidFill>
                <a:cs typeface="Times New Roman" pitchFamily="18" charset="0"/>
              </a:rPr>
              <a:t>ала </a:t>
            </a:r>
            <a:r>
              <a:rPr lang="ru-RU" dirty="0" err="1" smtClean="0">
                <a:solidFill>
                  <a:schemeClr val="bg1"/>
                </a:solidFill>
                <a:cs typeface="Times New Roman" pitchFamily="18" charset="0"/>
              </a:rPr>
              <a:t>аласыздар</a:t>
            </a:r>
            <a:r>
              <a:rPr lang="ru-RU" dirty="0" smtClean="0">
                <a:solidFill>
                  <a:schemeClr val="bg1"/>
                </a:solidFill>
                <a:cs typeface="Times New Roman" pitchFamily="18" charset="0"/>
              </a:rPr>
              <a:t>: </a:t>
            </a:r>
            <a:endParaRPr lang="en-US" dirty="0" smtClean="0">
              <a:solidFill>
                <a:schemeClr val="bg1"/>
              </a:solidFill>
              <a:cs typeface="Times New Roman" pitchFamily="18" charset="0"/>
            </a:endParaRPr>
          </a:p>
          <a:p>
            <a:pPr marR="0" lvl="0" algn="l" defTabSz="914400" rtl="0" eaLnBrk="1" fontAlgn="auto" latinLnBrk="0" hangingPunct="1">
              <a:lnSpc>
                <a:spcPct val="110000"/>
              </a:lnSpc>
              <a:spcAft>
                <a:spcPts val="0"/>
              </a:spcAft>
              <a:buClrTx/>
              <a:buSzTx/>
              <a:buFontTx/>
              <a:buChar char="-"/>
              <a:tabLst/>
              <a:defRPr/>
            </a:pPr>
            <a:r>
              <a:rPr lang="ru-RU" b="1" i="1" dirty="0" err="1" smtClean="0">
                <a:solidFill>
                  <a:schemeClr val="bg1"/>
                </a:solidFill>
                <a:cs typeface="Times New Roman" pitchFamily="18" charset="0"/>
              </a:rPr>
              <a:t>тұжырымдама формасы</a:t>
            </a:r>
            <a:r>
              <a:rPr lang="ru-RU" b="1" i="1" dirty="0" smtClean="0">
                <a:solidFill>
                  <a:schemeClr val="bg1"/>
                </a:solidFill>
                <a:cs typeface="Times New Roman" pitchFamily="18" charset="0"/>
              </a:rPr>
              <a:t> </a:t>
            </a:r>
            <a:r>
              <a:rPr lang="ru-RU" b="1" i="1" dirty="0" err="1" smtClean="0">
                <a:solidFill>
                  <a:schemeClr val="bg1"/>
                </a:solidFill>
                <a:cs typeface="Times New Roman" pitchFamily="18" charset="0"/>
              </a:rPr>
              <a:t>(жобалық идеялар</a:t>
            </a:r>
            <a:r>
              <a:rPr lang="ru-RU" b="1" i="1" dirty="0" smtClean="0">
                <a:solidFill>
                  <a:schemeClr val="bg1"/>
                </a:solidFill>
                <a:cs typeface="Times New Roman" pitchFamily="18" charset="0"/>
              </a:rPr>
              <a:t>)</a:t>
            </a:r>
            <a:r>
              <a:rPr lang="en-US" b="1" i="1" dirty="0" smtClean="0">
                <a:solidFill>
                  <a:schemeClr val="bg1"/>
                </a:solidFill>
                <a:cs typeface="Times New Roman" pitchFamily="18" charset="0"/>
              </a:rPr>
              <a:t>; </a:t>
            </a:r>
          </a:p>
          <a:p>
            <a:pPr marR="0" lvl="0" algn="l" defTabSz="914400" rtl="0" eaLnBrk="1" fontAlgn="auto" latinLnBrk="0" hangingPunct="1">
              <a:lnSpc>
                <a:spcPct val="110000"/>
              </a:lnSpc>
              <a:spcAft>
                <a:spcPts val="0"/>
              </a:spcAft>
              <a:buClrTx/>
              <a:buSzTx/>
              <a:buFontTx/>
              <a:buChar char="-"/>
              <a:tabLst/>
              <a:defRPr/>
            </a:pPr>
            <a:r>
              <a:rPr kumimoji="0" lang="ru-RU" b="1" i="1" u="none" strike="noStrike" kern="1200" cap="none" spc="0" normalizeH="0" baseline="0" noProof="0" dirty="0" smtClean="0">
                <a:ln>
                  <a:noFill/>
                </a:ln>
                <a:solidFill>
                  <a:schemeClr val="bg1"/>
                </a:solidFill>
                <a:effectLst/>
                <a:uLnTx/>
                <a:uFillTx/>
                <a:cs typeface="Times New Roman" pitchFamily="18" charset="0"/>
              </a:rPr>
              <a:t> </a:t>
            </a:r>
            <a:r>
              <a:rPr kumimoji="0" lang="ru-RU" b="1" i="1" u="none" strike="noStrike" kern="1200" cap="none" spc="0" normalizeH="0" baseline="0" noProof="0" dirty="0" err="1" smtClean="0">
                <a:ln>
                  <a:noFill/>
                </a:ln>
                <a:solidFill>
                  <a:schemeClr val="bg1"/>
                </a:solidFill>
                <a:effectLst/>
                <a:uLnTx/>
                <a:uFillTx/>
                <a:cs typeface="Times New Roman" pitchFamily="18" charset="0"/>
              </a:rPr>
              <a:t>тұжырымдаманы</a:t>
            </a:r>
            <a:r>
              <a:rPr kumimoji="0" lang="ru-RU" b="1" i="1" u="none" strike="noStrike" kern="1200" cap="none" spc="0" normalizeH="0" noProof="0" dirty="0" err="1" smtClean="0">
                <a:ln>
                  <a:noFill/>
                </a:ln>
                <a:solidFill>
                  <a:schemeClr val="bg1"/>
                </a:solidFill>
                <a:effectLst/>
                <a:uLnTx/>
                <a:uFillTx/>
                <a:cs typeface="Times New Roman" pitchFamily="18" charset="0"/>
              </a:rPr>
              <a:t> дұрыс толтыру</a:t>
            </a:r>
            <a:r>
              <a:rPr kumimoji="0" lang="ru-RU" b="1" i="1" u="none" strike="noStrike" kern="1200" cap="none" spc="0" normalizeH="0" noProof="0" dirty="0" smtClean="0">
                <a:ln>
                  <a:noFill/>
                </a:ln>
                <a:solidFill>
                  <a:schemeClr val="bg1"/>
                </a:solidFill>
                <a:effectLst/>
                <a:uLnTx/>
                <a:uFillTx/>
                <a:cs typeface="Times New Roman" pitchFamily="18" charset="0"/>
              </a:rPr>
              <a:t> </a:t>
            </a:r>
            <a:r>
              <a:rPr kumimoji="0" lang="ru-RU" b="1" i="1" u="none" strike="noStrike" kern="1200" cap="none" spc="0" normalizeH="0" noProof="0" dirty="0" err="1" smtClean="0">
                <a:ln>
                  <a:noFill/>
                </a:ln>
                <a:solidFill>
                  <a:schemeClr val="bg1"/>
                </a:solidFill>
                <a:effectLst/>
                <a:uLnTx/>
                <a:uFillTx/>
                <a:cs typeface="Times New Roman" pitchFamily="18" charset="0"/>
              </a:rPr>
              <a:t>инструкциясы</a:t>
            </a:r>
            <a:r>
              <a:rPr kumimoji="0" lang="ru-RU" b="1" i="1" u="none" strike="noStrike" kern="1200" cap="none" spc="0" normalizeH="0" noProof="0" dirty="0" smtClean="0">
                <a:ln>
                  <a:noFill/>
                </a:ln>
                <a:solidFill>
                  <a:schemeClr val="bg1"/>
                </a:solidFill>
                <a:effectLst/>
                <a:uLnTx/>
                <a:uFillTx/>
                <a:cs typeface="Times New Roman" pitchFamily="18" charset="0"/>
              </a:rPr>
              <a:t> </a:t>
            </a:r>
            <a:r>
              <a:rPr lang="ru-RU" b="1" i="1" dirty="0" err="1" smtClean="0">
                <a:solidFill>
                  <a:schemeClr val="bg1"/>
                </a:solidFill>
                <a:cs typeface="Times New Roman" pitchFamily="18" charset="0"/>
              </a:rPr>
              <a:t>(жобалық тдеялар</a:t>
            </a:r>
            <a:r>
              <a:rPr lang="ru-RU" b="1" i="1" dirty="0" smtClean="0">
                <a:solidFill>
                  <a:schemeClr val="bg1"/>
                </a:solidFill>
                <a:cs typeface="Times New Roman" pitchFamily="18" charset="0"/>
              </a:rPr>
              <a:t>)</a:t>
            </a:r>
            <a:endParaRPr lang="en-US" b="1" i="1" dirty="0" smtClean="0">
              <a:solidFill>
                <a:schemeClr val="bg1"/>
              </a:solidFill>
              <a:cs typeface="Times New Roman" pitchFamily="18" charset="0"/>
            </a:endParaRPr>
          </a:p>
          <a:p>
            <a:pPr marR="0" lvl="0" algn="l" defTabSz="914400" rtl="0" eaLnBrk="1" fontAlgn="auto" latinLnBrk="0" hangingPunct="1">
              <a:lnSpc>
                <a:spcPct val="110000"/>
              </a:lnSpc>
              <a:spcAft>
                <a:spcPts val="0"/>
              </a:spcAft>
              <a:buClrTx/>
              <a:buSzTx/>
              <a:buFontTx/>
              <a:buChar char="-"/>
              <a:tabLst/>
              <a:defRPr/>
            </a:pPr>
            <a:endParaRPr lang="en-US" b="1" i="1" dirty="0" smtClean="0">
              <a:solidFill>
                <a:schemeClr val="bg1"/>
              </a:solidFill>
              <a:cs typeface="Times New Roman" pitchFamily="18" charset="0"/>
            </a:endParaRPr>
          </a:p>
          <a:p>
            <a:pPr lvl="0" algn="ctr">
              <a:lnSpc>
                <a:spcPct val="110000"/>
              </a:lnSpc>
              <a:defRPr/>
            </a:pPr>
            <a:r>
              <a:rPr lang="ru-RU" b="1" dirty="0" err="1" smtClean="0">
                <a:solidFill>
                  <a:schemeClr val="bg1"/>
                </a:solidFill>
                <a:cs typeface="Times New Roman" pitchFamily="18" charset="0"/>
              </a:rPr>
              <a:t>Біздің жаңалықтарды ә</a:t>
            </a:r>
            <a:r>
              <a:rPr kumimoji="0" lang="ru-RU" b="1" i="0" u="none" strike="noStrike" kern="1200" cap="none" spc="0" normalizeH="0" baseline="0" noProof="0" dirty="0" err="1" smtClean="0">
                <a:ln>
                  <a:noFill/>
                </a:ln>
                <a:solidFill>
                  <a:schemeClr val="bg1"/>
                </a:solidFill>
                <a:effectLst/>
                <a:uLnTx/>
                <a:uFillTx/>
                <a:cs typeface="Times New Roman" pitchFamily="18" charset="0"/>
              </a:rPr>
              <a:t>леуметтік</a:t>
            </a:r>
            <a:r>
              <a:rPr kumimoji="0" lang="ru-RU" b="1" i="0" u="none" strike="noStrike" kern="1200" cap="none" spc="0" normalizeH="0" baseline="0" noProof="0" dirty="0" smtClean="0">
                <a:ln>
                  <a:noFill/>
                </a:ln>
                <a:solidFill>
                  <a:schemeClr val="bg1"/>
                </a:solidFill>
                <a:effectLst/>
                <a:uLnTx/>
                <a:uFillTx/>
                <a:cs typeface="Times New Roman" pitchFamily="18" charset="0"/>
              </a:rPr>
              <a:t> </a:t>
            </a:r>
            <a:r>
              <a:rPr kumimoji="0" lang="ru-RU" b="1" i="0" u="none" strike="noStrike" kern="1200" cap="none" spc="0" normalizeH="0" baseline="0" noProof="0" dirty="0" err="1" smtClean="0">
                <a:ln>
                  <a:noFill/>
                </a:ln>
                <a:solidFill>
                  <a:schemeClr val="bg1"/>
                </a:solidFill>
                <a:effectLst/>
                <a:uLnTx/>
                <a:uFillTx/>
                <a:cs typeface="Times New Roman" pitchFamily="18" charset="0"/>
              </a:rPr>
              <a:t>желілерден</a:t>
            </a:r>
            <a:r>
              <a:rPr kumimoji="0" lang="ru-RU" b="1" i="0" u="none" strike="noStrike" kern="1200" cap="none" spc="0" normalizeH="0" baseline="0" noProof="0" dirty="0" smtClean="0">
                <a:ln>
                  <a:noFill/>
                </a:ln>
                <a:solidFill>
                  <a:schemeClr val="bg1"/>
                </a:solidFill>
                <a:effectLst/>
                <a:uLnTx/>
                <a:uFillTx/>
                <a:cs typeface="Times New Roman" pitchFamily="18" charset="0"/>
              </a:rPr>
              <a:t> </a:t>
            </a:r>
            <a:r>
              <a:rPr kumimoji="0" lang="ru-RU" b="1" i="0" u="none" strike="noStrike" kern="1200" cap="none" spc="0" normalizeH="0" baseline="0" noProof="0" dirty="0" err="1" smtClean="0">
                <a:ln>
                  <a:noFill/>
                </a:ln>
                <a:solidFill>
                  <a:schemeClr val="bg1"/>
                </a:solidFill>
                <a:effectLst/>
                <a:uLnTx/>
                <a:uFillTx/>
                <a:cs typeface="Times New Roman" pitchFamily="18" charset="0"/>
              </a:rPr>
              <a:t>оқи жүріңіздер</a:t>
            </a:r>
            <a:r>
              <a:rPr kumimoji="0" lang="ru-RU" b="1" i="0" u="none" strike="noStrike" kern="1200" cap="none" spc="0" normalizeH="0" noProof="0" dirty="0" err="1" smtClean="0">
                <a:ln>
                  <a:noFill/>
                </a:ln>
                <a:solidFill>
                  <a:schemeClr val="bg1"/>
                </a:solidFill>
                <a:effectLst/>
                <a:uLnTx/>
                <a:uFillTx/>
                <a:cs typeface="Times New Roman" pitchFamily="18" charset="0"/>
              </a:rPr>
              <a:t>!</a:t>
            </a:r>
            <a:r>
              <a:rPr kumimoji="0" lang="ru-RU" b="1" i="0" u="none" strike="noStrike" kern="1200" cap="none" spc="0" normalizeH="0" noProof="0" dirty="0" smtClean="0">
                <a:ln>
                  <a:noFill/>
                </a:ln>
                <a:solidFill>
                  <a:schemeClr val="bg1"/>
                </a:solidFill>
                <a:effectLst/>
                <a:uLnTx/>
                <a:uFillTx/>
                <a:cs typeface="Times New Roman" pitchFamily="18" charset="0"/>
              </a:rPr>
              <a:t> </a:t>
            </a:r>
            <a:endParaRPr kumimoji="0" lang="ru-RU" b="1" i="0" u="none" strike="noStrike" kern="1200" cap="none" spc="0" normalizeH="0" baseline="0" noProof="0" dirty="0" smtClean="0">
              <a:ln>
                <a:noFill/>
              </a:ln>
              <a:solidFill>
                <a:schemeClr val="bg1"/>
              </a:solidFill>
              <a:effectLst/>
              <a:uLnTx/>
              <a:uFillTx/>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3200" b="1" i="0" u="none" strike="noStrike" kern="1200" cap="none" spc="0" normalizeH="0" baseline="0" noProof="0" dirty="0">
              <a:ln>
                <a:noFill/>
              </a:ln>
              <a:solidFill>
                <a:schemeClr val="bg1"/>
              </a:solidFill>
              <a:effectLst/>
              <a:uLnTx/>
              <a:uFillTx/>
              <a:latin typeface="+mn-lt"/>
              <a:ea typeface="+mn-ea"/>
              <a:cs typeface="+mn-cs"/>
            </a:endParaRPr>
          </a:p>
        </p:txBody>
      </p:sp>
      <p:pic>
        <p:nvPicPr>
          <p:cNvPr id="13" name="Рисунок 12" descr="0005226139-sthumb.jpg"/>
          <p:cNvPicPr>
            <a:picLocks noChangeAspect="1"/>
          </p:cNvPicPr>
          <p:nvPr/>
        </p:nvPicPr>
        <p:blipFill>
          <a:blip r:embed="rId4" cstate="print"/>
          <a:stretch>
            <a:fillRect/>
          </a:stretch>
        </p:blipFill>
        <p:spPr>
          <a:xfrm>
            <a:off x="428596" y="3286124"/>
            <a:ext cx="950145" cy="8084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84976" cy="1224136"/>
          </a:xfrm>
        </p:spPr>
        <p:txBody>
          <a:bodyPr>
            <a:normAutofit fontScale="92500"/>
          </a:bodyPr>
          <a:lstStyle/>
          <a:p>
            <a:pPr algn="ctr">
              <a:buNone/>
            </a:pPr>
            <a:r>
              <a:rPr lang="ru-RU" sz="4800" b="1" dirty="0" err="1" smtClean="0">
                <a:solidFill>
                  <a:schemeClr val="bg1"/>
                </a:solidFill>
                <a:latin typeface="Times New Roman" pitchFamily="18" charset="0"/>
                <a:cs typeface="Times New Roman" pitchFamily="18" charset="0"/>
              </a:rPr>
              <a:t>Назар</a:t>
            </a:r>
            <a:r>
              <a:rPr lang="ru-RU" sz="4800" b="1" dirty="0" smtClean="0">
                <a:solidFill>
                  <a:schemeClr val="bg1"/>
                </a:solidFill>
                <a:latin typeface="Times New Roman" pitchFamily="18" charset="0"/>
                <a:cs typeface="Times New Roman" pitchFamily="18" charset="0"/>
              </a:rPr>
              <a:t> </a:t>
            </a:r>
            <a:r>
              <a:rPr lang="ru-RU" sz="4800" b="1" dirty="0" err="1" smtClean="0">
                <a:solidFill>
                  <a:schemeClr val="bg1"/>
                </a:solidFill>
                <a:latin typeface="Times New Roman" pitchFamily="18" charset="0"/>
                <a:cs typeface="Times New Roman" pitchFamily="18" charset="0"/>
              </a:rPr>
              <a:t>салғандарыңызға </a:t>
            </a:r>
            <a:r>
              <a:rPr lang="ru-RU" sz="4800" b="1" dirty="0" err="1" smtClean="0">
                <a:solidFill>
                  <a:schemeClr val="bg1"/>
                </a:solidFill>
                <a:latin typeface="Times New Roman" pitchFamily="18" charset="0"/>
                <a:cs typeface="Times New Roman" pitchFamily="18" charset="0"/>
              </a:rPr>
              <a:t>ра</a:t>
            </a:r>
            <a:r>
              <a:rPr lang="kk-KZ" sz="4800" b="1" dirty="0" smtClean="0">
                <a:solidFill>
                  <a:schemeClr val="bg1"/>
                </a:solidFill>
                <a:latin typeface="Times New Roman" pitchFamily="18" charset="0"/>
                <a:cs typeface="Times New Roman" pitchFamily="18" charset="0"/>
              </a:rPr>
              <a:t>қ</a:t>
            </a:r>
            <a:r>
              <a:rPr lang="ru-RU" sz="4800" b="1" dirty="0" smtClean="0">
                <a:solidFill>
                  <a:schemeClr val="bg1"/>
                </a:solidFill>
                <a:latin typeface="Times New Roman" pitchFamily="18" charset="0"/>
                <a:cs typeface="Times New Roman" pitchFamily="18" charset="0"/>
              </a:rPr>
              <a:t>мет</a:t>
            </a:r>
            <a:r>
              <a:rPr lang="ru-RU" sz="4800" b="1" dirty="0" smtClean="0">
                <a:solidFill>
                  <a:schemeClr val="bg1"/>
                </a:solidFill>
                <a:latin typeface="Times New Roman" pitchFamily="18" charset="0"/>
                <a:cs typeface="Times New Roman" pitchFamily="18" charset="0"/>
              </a:rPr>
              <a:t>!</a:t>
            </a:r>
            <a:endParaRPr lang="ru-RU" sz="48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179512" y="1000108"/>
            <a:ext cx="8280920" cy="55252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Рисунок 4" descr="logo_facebook_2000px.png"/>
          <p:cNvPicPr>
            <a:picLocks noChangeAspect="1"/>
          </p:cNvPicPr>
          <p:nvPr/>
        </p:nvPicPr>
        <p:blipFill>
          <a:blip r:embed="rId2" cstate="print"/>
          <a:stretch>
            <a:fillRect/>
          </a:stretch>
        </p:blipFill>
        <p:spPr>
          <a:xfrm>
            <a:off x="500034" y="2285992"/>
            <a:ext cx="2376264" cy="620338"/>
          </a:xfrm>
          <a:prstGeom prst="rect">
            <a:avLst/>
          </a:prstGeom>
        </p:spPr>
      </p:pic>
      <p:pic>
        <p:nvPicPr>
          <p:cNvPr id="6" name="Рисунок 5" descr="twitter-social-network-icon-vector_652139.jpg"/>
          <p:cNvPicPr>
            <a:picLocks noChangeAspect="1"/>
          </p:cNvPicPr>
          <p:nvPr/>
        </p:nvPicPr>
        <p:blipFill>
          <a:blip r:embed="rId3" cstate="print"/>
          <a:srcRect t="32769" b="28462"/>
          <a:stretch>
            <a:fillRect/>
          </a:stretch>
        </p:blipFill>
        <p:spPr>
          <a:xfrm>
            <a:off x="500034" y="3071810"/>
            <a:ext cx="2376264" cy="516545"/>
          </a:xfrm>
          <a:prstGeom prst="rect">
            <a:avLst/>
          </a:prstGeom>
        </p:spPr>
      </p:pic>
      <p:pic>
        <p:nvPicPr>
          <p:cNvPr id="7" name="Рисунок 6" descr="75208330.png"/>
          <p:cNvPicPr>
            <a:picLocks noChangeAspect="1"/>
          </p:cNvPicPr>
          <p:nvPr/>
        </p:nvPicPr>
        <p:blipFill>
          <a:blip r:embed="rId4" cstate="print"/>
          <a:srcRect l="3190" t="4459" r="5530" b="65180"/>
          <a:stretch>
            <a:fillRect/>
          </a:stretch>
        </p:blipFill>
        <p:spPr>
          <a:xfrm>
            <a:off x="500034" y="3786190"/>
            <a:ext cx="2527479" cy="648072"/>
          </a:xfrm>
          <a:prstGeom prst="rect">
            <a:avLst/>
          </a:prstGeom>
        </p:spPr>
      </p:pic>
      <p:pic>
        <p:nvPicPr>
          <p:cNvPr id="8" name="Рисунок 7" descr="1260092552_youtube_logo.png"/>
          <p:cNvPicPr>
            <a:picLocks noChangeAspect="1"/>
          </p:cNvPicPr>
          <p:nvPr/>
        </p:nvPicPr>
        <p:blipFill>
          <a:blip r:embed="rId5" cstate="print"/>
          <a:srcRect b="22173"/>
          <a:stretch>
            <a:fillRect/>
          </a:stretch>
        </p:blipFill>
        <p:spPr>
          <a:xfrm>
            <a:off x="357158" y="4643446"/>
            <a:ext cx="2520280" cy="666397"/>
          </a:xfrm>
          <a:prstGeom prst="rect">
            <a:avLst/>
          </a:prstGeom>
        </p:spPr>
      </p:pic>
      <p:pic>
        <p:nvPicPr>
          <p:cNvPr id="9" name="Рисунок 8" descr="mymailru.png"/>
          <p:cNvPicPr>
            <a:picLocks noChangeAspect="1"/>
          </p:cNvPicPr>
          <p:nvPr/>
        </p:nvPicPr>
        <p:blipFill>
          <a:blip r:embed="rId6" cstate="print"/>
          <a:stretch>
            <a:fillRect/>
          </a:stretch>
        </p:blipFill>
        <p:spPr>
          <a:xfrm>
            <a:off x="1285852" y="5615494"/>
            <a:ext cx="1009822" cy="877494"/>
          </a:xfrm>
          <a:prstGeom prst="rect">
            <a:avLst/>
          </a:prstGeom>
        </p:spPr>
      </p:pic>
      <p:sp>
        <p:nvSpPr>
          <p:cNvPr id="11" name="TextBox 10"/>
          <p:cNvSpPr txBox="1"/>
          <p:nvPr/>
        </p:nvSpPr>
        <p:spPr>
          <a:xfrm>
            <a:off x="3286116" y="5643578"/>
            <a:ext cx="3528392" cy="400110"/>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GGIF2015@MAIL.RU</a:t>
            </a:r>
            <a:endParaRPr lang="ru-RU" sz="2000" b="1" dirty="0">
              <a:solidFill>
                <a:schemeClr val="bg1"/>
              </a:solidFill>
              <a:latin typeface="Times New Roman" pitchFamily="18" charset="0"/>
              <a:cs typeface="Times New Roman" pitchFamily="18" charset="0"/>
            </a:endParaRPr>
          </a:p>
        </p:txBody>
      </p:sp>
      <p:sp>
        <p:nvSpPr>
          <p:cNvPr id="12" name="TextBox 11"/>
          <p:cNvSpPr txBox="1"/>
          <p:nvPr/>
        </p:nvSpPr>
        <p:spPr>
          <a:xfrm>
            <a:off x="3357554" y="4500570"/>
            <a:ext cx="1872208"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GGIF EFCA</a:t>
            </a:r>
            <a:endParaRPr lang="ru-RU" sz="2000" b="1" dirty="0">
              <a:solidFill>
                <a:schemeClr val="bg1"/>
              </a:solidFill>
              <a:latin typeface="Times New Roman" pitchFamily="18" charset="0"/>
              <a:cs typeface="Times New Roman" pitchFamily="18" charset="0"/>
            </a:endParaRPr>
          </a:p>
        </p:txBody>
      </p:sp>
      <p:sp>
        <p:nvSpPr>
          <p:cNvPr id="13" name="TextBox 12"/>
          <p:cNvSpPr txBox="1"/>
          <p:nvPr/>
        </p:nvSpPr>
        <p:spPr>
          <a:xfrm>
            <a:off x="3286116" y="3643314"/>
            <a:ext cx="4104456" cy="400110"/>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Эффективное управление</a:t>
            </a:r>
            <a:endParaRPr lang="ru-RU" sz="2000" b="1" dirty="0">
              <a:solidFill>
                <a:schemeClr val="bg1"/>
              </a:solidFill>
              <a:latin typeface="Times New Roman" pitchFamily="18" charset="0"/>
              <a:cs typeface="Times New Roman" pitchFamily="18" charset="0"/>
            </a:endParaRPr>
          </a:p>
        </p:txBody>
      </p:sp>
      <p:sp>
        <p:nvSpPr>
          <p:cNvPr id="14" name="TextBox 13"/>
          <p:cNvSpPr txBox="1"/>
          <p:nvPr/>
        </p:nvSpPr>
        <p:spPr>
          <a:xfrm>
            <a:off x="3286116" y="2786058"/>
            <a:ext cx="4320480" cy="430887"/>
          </a:xfrm>
          <a:prstGeom prst="rect">
            <a:avLst/>
          </a:prstGeom>
          <a:noFill/>
        </p:spPr>
        <p:txBody>
          <a:bodyPr wrap="square" rtlCol="0">
            <a:spAutoFit/>
          </a:bodyPr>
          <a:lstStyle/>
          <a:p>
            <a:r>
              <a:rPr lang="kk-KZ" sz="2200" b="1" dirty="0" smtClean="0">
                <a:solidFill>
                  <a:schemeClr val="bg1"/>
                </a:solidFill>
                <a:latin typeface="Times New Roman" pitchFamily="18" charset="0"/>
                <a:cs typeface="Times New Roman" pitchFamily="18" charset="0"/>
              </a:rPr>
              <a:t>ФЕЦА</a:t>
            </a:r>
            <a:endParaRPr lang="ru-RU" sz="2200" b="1" dirty="0">
              <a:solidFill>
                <a:schemeClr val="bg1"/>
              </a:solidFill>
              <a:latin typeface="Times New Roman" pitchFamily="18" charset="0"/>
              <a:cs typeface="Times New Roman" pitchFamily="18" charset="0"/>
            </a:endParaRPr>
          </a:p>
        </p:txBody>
      </p:sp>
      <p:sp>
        <p:nvSpPr>
          <p:cNvPr id="15" name="TextBox 14"/>
          <p:cNvSpPr txBox="1"/>
          <p:nvPr/>
        </p:nvSpPr>
        <p:spPr>
          <a:xfrm>
            <a:off x="3357554" y="1928802"/>
            <a:ext cx="4536504" cy="400110"/>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Эффективное управление</a:t>
            </a:r>
            <a:endParaRPr lang="ru-RU" sz="2000" b="1" dirty="0">
              <a:solidFill>
                <a:schemeClr val="bg1"/>
              </a:solidFill>
              <a:latin typeface="Times New Roman" pitchFamily="18" charset="0"/>
              <a:cs typeface="Times New Roman" pitchFamily="18" charset="0"/>
            </a:endParaRPr>
          </a:p>
        </p:txBody>
      </p:sp>
      <p:sp>
        <p:nvSpPr>
          <p:cNvPr id="16" name="TextBox 15"/>
          <p:cNvSpPr txBox="1"/>
          <p:nvPr/>
        </p:nvSpPr>
        <p:spPr>
          <a:xfrm>
            <a:off x="3357554" y="2285992"/>
            <a:ext cx="3888432" cy="646331"/>
          </a:xfrm>
          <a:prstGeom prst="rect">
            <a:avLst/>
          </a:prstGeom>
          <a:noFill/>
        </p:spPr>
        <p:txBody>
          <a:bodyPr wrap="square" rtlCol="0">
            <a:spAutoFit/>
          </a:bodyPr>
          <a:lstStyle/>
          <a:p>
            <a:r>
              <a:rPr lang="en-US" dirty="0" smtClean="0">
                <a:hlinkClick r:id="rId7"/>
              </a:rPr>
              <a:t>https://www.facebook.com/GGIF2015</a:t>
            </a:r>
            <a:endParaRPr lang="en-US" dirty="0" smtClean="0"/>
          </a:p>
          <a:p>
            <a:endParaRPr lang="ru-RU" dirty="0"/>
          </a:p>
        </p:txBody>
      </p:sp>
      <p:sp>
        <p:nvSpPr>
          <p:cNvPr id="17" name="TextBox 16"/>
          <p:cNvSpPr txBox="1"/>
          <p:nvPr/>
        </p:nvSpPr>
        <p:spPr>
          <a:xfrm>
            <a:off x="3286116" y="3214686"/>
            <a:ext cx="4643470" cy="369332"/>
          </a:xfrm>
          <a:prstGeom prst="rect">
            <a:avLst/>
          </a:prstGeom>
          <a:noFill/>
        </p:spPr>
        <p:txBody>
          <a:bodyPr wrap="square" rtlCol="0">
            <a:spAutoFit/>
          </a:bodyPr>
          <a:lstStyle/>
          <a:p>
            <a:r>
              <a:rPr lang="en-US" dirty="0" smtClean="0">
                <a:hlinkClick r:id="rId8"/>
              </a:rPr>
              <a:t>https://twitter.com/GGIF2015</a:t>
            </a:r>
            <a:endParaRPr lang="ru-RU" dirty="0"/>
          </a:p>
        </p:txBody>
      </p:sp>
      <p:sp>
        <p:nvSpPr>
          <p:cNvPr id="18" name="TextBox 17"/>
          <p:cNvSpPr txBox="1"/>
          <p:nvPr/>
        </p:nvSpPr>
        <p:spPr>
          <a:xfrm>
            <a:off x="3357554" y="4000504"/>
            <a:ext cx="4536504" cy="369332"/>
          </a:xfrm>
          <a:prstGeom prst="rect">
            <a:avLst/>
          </a:prstGeom>
          <a:noFill/>
        </p:spPr>
        <p:txBody>
          <a:bodyPr wrap="square" rtlCol="0">
            <a:spAutoFit/>
          </a:bodyPr>
          <a:lstStyle/>
          <a:p>
            <a:r>
              <a:rPr lang="en-US" dirty="0" smtClean="0">
                <a:hlinkClick r:id="rId9"/>
              </a:rPr>
              <a:t>http://vk.com/effektivnoe</a:t>
            </a:r>
            <a:endParaRPr lang="ru-RU" dirty="0"/>
          </a:p>
        </p:txBody>
      </p:sp>
      <p:sp>
        <p:nvSpPr>
          <p:cNvPr id="19" name="TextBox 18"/>
          <p:cNvSpPr txBox="1"/>
          <p:nvPr/>
        </p:nvSpPr>
        <p:spPr>
          <a:xfrm>
            <a:off x="3357554" y="4857760"/>
            <a:ext cx="4616524" cy="646331"/>
          </a:xfrm>
          <a:prstGeom prst="rect">
            <a:avLst/>
          </a:prstGeom>
          <a:noFill/>
        </p:spPr>
        <p:txBody>
          <a:bodyPr wrap="square" rtlCol="0">
            <a:spAutoFit/>
          </a:bodyPr>
          <a:lstStyle/>
          <a:p>
            <a:r>
              <a:rPr lang="en-US" dirty="0" smtClean="0">
                <a:hlinkClick r:id="rId10"/>
              </a:rPr>
              <a:t>https://www.youtube.com/channel/UCPesHYTgNxu6xN5mGniQOCA</a:t>
            </a:r>
            <a:endParaRPr lang="ru-RU" dirty="0"/>
          </a:p>
        </p:txBody>
      </p:sp>
      <p:sp>
        <p:nvSpPr>
          <p:cNvPr id="20" name="TextBox 19"/>
          <p:cNvSpPr txBox="1"/>
          <p:nvPr/>
        </p:nvSpPr>
        <p:spPr>
          <a:xfrm>
            <a:off x="3286116" y="6072206"/>
            <a:ext cx="4536504" cy="369332"/>
          </a:xfrm>
          <a:prstGeom prst="rect">
            <a:avLst/>
          </a:prstGeom>
          <a:noFill/>
        </p:spPr>
        <p:txBody>
          <a:bodyPr wrap="square" rtlCol="0">
            <a:spAutoFit/>
          </a:bodyPr>
          <a:lstStyle/>
          <a:p>
            <a:r>
              <a:rPr lang="en-US" dirty="0" smtClean="0">
                <a:hlinkClick r:id="rId11"/>
              </a:rPr>
              <a:t>http://my.mail.ru/mail/ggif2015/</a:t>
            </a:r>
            <a:endParaRPr lang="ru-RU" dirty="0"/>
          </a:p>
        </p:txBody>
      </p:sp>
      <p:pic>
        <p:nvPicPr>
          <p:cNvPr id="21" name="Picture 11" descr="C:\Users\mriestra\Desktop\website\logo.JPG"/>
          <p:cNvPicPr>
            <a:picLocks noChangeAspect="1" noChangeArrowheads="1"/>
          </p:cNvPicPr>
          <p:nvPr/>
        </p:nvPicPr>
        <p:blipFill>
          <a:blip r:embed="rId12" cstate="print"/>
          <a:srcRect/>
          <a:stretch>
            <a:fillRect/>
          </a:stretch>
        </p:blipFill>
        <p:spPr bwMode="auto">
          <a:xfrm>
            <a:off x="1285852" y="1071546"/>
            <a:ext cx="642942" cy="1040872"/>
          </a:xfrm>
          <a:prstGeom prst="rect">
            <a:avLst/>
          </a:prstGeom>
          <a:ln w="57150">
            <a:solidFill>
              <a:schemeClr val="tx1"/>
            </a:solidFill>
          </a:ln>
          <a:effectLst>
            <a:outerShdw blurRad="292100" dist="139700" dir="2700000" algn="tl" rotWithShape="0">
              <a:srgbClr val="333333">
                <a:alpha val="65000"/>
              </a:srgbClr>
            </a:outerShdw>
          </a:effectLst>
        </p:spPr>
      </p:pic>
      <p:sp>
        <p:nvSpPr>
          <p:cNvPr id="22" name="TextBox 21"/>
          <p:cNvSpPr txBox="1"/>
          <p:nvPr/>
        </p:nvSpPr>
        <p:spPr>
          <a:xfrm>
            <a:off x="3347864" y="980728"/>
            <a:ext cx="4536504" cy="1015663"/>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Орталық Азияның Еуразия</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қорының </a:t>
            </a:r>
            <a:r>
              <a:rPr lang="ru-RU" sz="2000" b="1" dirty="0" smtClean="0">
                <a:solidFill>
                  <a:schemeClr val="bg1"/>
                </a:solidFill>
                <a:latin typeface="Times New Roman" pitchFamily="18" charset="0"/>
                <a:cs typeface="Times New Roman" pitchFamily="18" charset="0"/>
              </a:rPr>
              <a:t>сайты (ОАЕҚ) </a:t>
            </a:r>
          </a:p>
          <a:p>
            <a:r>
              <a:rPr lang="en-US" sz="2000" dirty="0" smtClean="0">
                <a:solidFill>
                  <a:schemeClr val="bg2"/>
                </a:solidFill>
                <a:latin typeface="Times New Roman" pitchFamily="18" charset="0"/>
                <a:cs typeface="Times New Roman" pitchFamily="18" charset="0"/>
              </a:rPr>
              <a:t>www.ef-ca.kz</a:t>
            </a:r>
            <a:endParaRPr lang="ru-RU" sz="20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p:cNvSpPr/>
          <p:nvPr/>
        </p:nvSpPr>
        <p:spPr>
          <a:xfrm>
            <a:off x="611560" y="5085184"/>
            <a:ext cx="3600400" cy="1226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2000232" y="0"/>
            <a:ext cx="5715040" cy="642894"/>
          </a:xfrm>
        </p:spPr>
        <p:txBody>
          <a:bodyPr>
            <a:normAutofit fontScale="90000"/>
          </a:bodyPr>
          <a:lstStyle/>
          <a:p>
            <a:r>
              <a:rPr lang="kk-KZ" b="1" dirty="0" smtClean="0">
                <a:solidFill>
                  <a:schemeClr val="bg1"/>
                </a:solidFill>
                <a:latin typeface="Arial" pitchFamily="34" charset="0"/>
                <a:cs typeface="Arial" pitchFamily="34" charset="0"/>
              </a:rPr>
              <a:t>Жоба туралы</a:t>
            </a:r>
            <a:endParaRPr lang="ru-RU" dirty="0" smtClean="0">
              <a:solidFill>
                <a:schemeClr val="bg1"/>
              </a:solidFill>
              <a:latin typeface="Arial" pitchFamily="34" charset="0"/>
              <a:cs typeface="Arial" pitchFamily="34" charset="0"/>
            </a:endParaRPr>
          </a:p>
        </p:txBody>
      </p:sp>
      <p:sp>
        <p:nvSpPr>
          <p:cNvPr id="3" name="Содержимое 2"/>
          <p:cNvSpPr>
            <a:spLocks noGrp="1"/>
          </p:cNvSpPr>
          <p:nvPr>
            <p:ph idx="1"/>
          </p:nvPr>
        </p:nvSpPr>
        <p:spPr>
          <a:xfrm>
            <a:off x="467544" y="764704"/>
            <a:ext cx="8064896" cy="4225102"/>
          </a:xfrm>
        </p:spPr>
        <p:txBody>
          <a:bodyPr>
            <a:noAutofit/>
          </a:bodyPr>
          <a:lstStyle/>
          <a:p>
            <a:pPr>
              <a:buNone/>
            </a:pPr>
            <a:r>
              <a:rPr lang="kk-KZ" sz="3000" b="1" dirty="0" smtClean="0">
                <a:solidFill>
                  <a:schemeClr val="bg1"/>
                </a:solidFill>
                <a:latin typeface="Arial" pitchFamily="34" charset="0"/>
                <a:cs typeface="Arial" pitchFamily="34" charset="0"/>
              </a:rPr>
              <a:t>   Гранттар механизмі</a:t>
            </a:r>
            <a:r>
              <a:rPr lang="ru-RU" sz="3000" b="1"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мемлекеттік</a:t>
            </a:r>
            <a:r>
              <a:rPr lang="ru-RU" sz="3000"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тиімді</a:t>
            </a:r>
            <a:r>
              <a:rPr lang="ru-RU" sz="3000"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басқаруды  ілгерілету</a:t>
            </a:r>
            <a:r>
              <a:rPr lang="ru-RU" sz="3000"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аясында</a:t>
            </a:r>
            <a:r>
              <a:rPr lang="ru-RU" sz="3000"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инновациялық тәсілдерді анықтап оларды</a:t>
            </a:r>
            <a:r>
              <a:rPr lang="ru-RU" sz="3000" dirty="0" smtClean="0">
                <a:solidFill>
                  <a:schemeClr val="bg1"/>
                </a:solidFill>
                <a:latin typeface="Arial" pitchFamily="34" charset="0"/>
                <a:cs typeface="Arial" pitchFamily="34" charset="0"/>
              </a:rPr>
              <a:t> </a:t>
            </a:r>
            <a:r>
              <a:rPr lang="ru-RU" sz="3000" dirty="0" err="1" smtClean="0">
                <a:solidFill>
                  <a:schemeClr val="bg1"/>
                </a:solidFill>
                <a:latin typeface="Arial" pitchFamily="34" charset="0"/>
                <a:cs typeface="Arial" pitchFamily="34" charset="0"/>
              </a:rPr>
              <a:t>кеңейтуге бағытталған</a:t>
            </a:r>
            <a:r>
              <a:rPr lang="ru-RU" sz="3000" dirty="0" smtClean="0">
                <a:solidFill>
                  <a:schemeClr val="bg1"/>
                </a:solidFill>
                <a:latin typeface="Arial" pitchFamily="34" charset="0"/>
                <a:cs typeface="Arial" pitchFamily="34" charset="0"/>
              </a:rPr>
              <a:t> </a:t>
            </a:r>
          </a:p>
          <a:p>
            <a:pPr>
              <a:buNone/>
            </a:pPr>
            <a:endParaRPr lang="ru-RU" sz="2800" dirty="0" smtClean="0">
              <a:solidFill>
                <a:schemeClr val="bg1"/>
              </a:solidFill>
            </a:endParaRPr>
          </a:p>
          <a:p>
            <a:pPr algn="just">
              <a:spcBef>
                <a:spcPts val="0"/>
              </a:spcBef>
              <a:buFont typeface="Arial" charset="0"/>
              <a:buChar char="•"/>
            </a:pPr>
            <a:r>
              <a:rPr lang="kk-KZ" sz="2200" i="1" dirty="0" smtClean="0">
                <a:solidFill>
                  <a:schemeClr val="bg1"/>
                </a:solidFill>
                <a:latin typeface="Arial" pitchFamily="34" charset="0"/>
                <a:cs typeface="Arial" pitchFamily="34" charset="0"/>
              </a:rPr>
              <a:t>Жоба кезінде ауылдық және аз ұсынылған ҮЕҰ (үкіметтік емес ұйымдар) гранттарды ұсыну үшін мүмкіншіліктер  жасауға айрықша көңіл бөлінетін  болады. </a:t>
            </a:r>
            <a:endParaRPr lang="ru-RU" sz="2200" dirty="0" smtClean="0">
              <a:solidFill>
                <a:schemeClr val="bg1"/>
              </a:solidFill>
              <a:latin typeface="Arial" pitchFamily="34" charset="0"/>
              <a:cs typeface="Arial" pitchFamily="34" charset="0"/>
            </a:endParaRPr>
          </a:p>
          <a:p>
            <a:pPr>
              <a:buNone/>
            </a:pPr>
            <a:r>
              <a:rPr lang="ru-RU" sz="2800" i="1" dirty="0" smtClean="0">
                <a:solidFill>
                  <a:schemeClr val="bg1"/>
                </a:solidFill>
                <a:cs typeface="Times New Roman" pitchFamily="18" charset="0"/>
              </a:rPr>
              <a:t> </a:t>
            </a:r>
          </a:p>
        </p:txBody>
      </p:sp>
      <p:sp>
        <p:nvSpPr>
          <p:cNvPr id="37" name="Text Box 2"/>
          <p:cNvSpPr txBox="1">
            <a:spLocks noChangeArrowheads="1"/>
          </p:cNvSpPr>
          <p:nvPr/>
        </p:nvSpPr>
        <p:spPr bwMode="auto">
          <a:xfrm>
            <a:off x="755576" y="4837215"/>
            <a:ext cx="3240360" cy="1544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Black" pitchFamily="34" charset="0"/>
              <a:cs typeface="Arial" pitchFamily="34" charset="0"/>
            </a:endParaRPr>
          </a:p>
          <a:p>
            <a:pPr lvl="0" algn="ctr" fontAlgn="base">
              <a:spcBef>
                <a:spcPct val="0"/>
              </a:spcBef>
              <a:spcAft>
                <a:spcPct val="0"/>
              </a:spcAft>
            </a:pPr>
            <a:r>
              <a:rPr lang="kk-KZ" sz="2000" b="1" dirty="0" smtClean="0">
                <a:solidFill>
                  <a:schemeClr val="bg1"/>
                </a:solidFill>
              </a:rPr>
              <a:t>Гранттардың </a:t>
            </a:r>
            <a:r>
              <a:rPr lang="ru-RU" sz="2000" b="1" dirty="0" smtClean="0">
                <a:solidFill>
                  <a:schemeClr val="bg1"/>
                </a:solidFill>
              </a:rPr>
              <a:t>I </a:t>
            </a:r>
            <a:r>
              <a:rPr lang="kk-KZ" sz="2000" b="1" dirty="0" smtClean="0">
                <a:solidFill>
                  <a:schemeClr val="bg1"/>
                </a:solidFill>
              </a:rPr>
              <a:t>сатысы</a:t>
            </a:r>
            <a:r>
              <a:rPr lang="ru-RU" sz="2000" b="1" dirty="0" smtClean="0">
                <a:solidFill>
                  <a:schemeClr val="bg1"/>
                </a:solidFill>
              </a:rPr>
              <a:t>:   </a:t>
            </a:r>
            <a:r>
              <a:rPr lang="kk-KZ" sz="2000" b="1" dirty="0" smtClean="0">
                <a:solidFill>
                  <a:schemeClr val="bg1"/>
                </a:solidFill>
              </a:rPr>
              <a:t>Жобалардың тұжырымдамасын растау</a:t>
            </a:r>
            <a:endParaRPr kumimoji="0" lang="ru-RU" sz="2000" b="0" i="0" u="none" strike="noStrike" cap="none" normalizeH="0" baseline="0" dirty="0" smtClean="0">
              <a:ln>
                <a:noFill/>
              </a:ln>
              <a:solidFill>
                <a:schemeClr val="bg1"/>
              </a:solidFill>
              <a:effectLst/>
              <a:cs typeface="Arial" pitchFamily="34" charset="0"/>
            </a:endParaRPr>
          </a:p>
        </p:txBody>
      </p:sp>
      <p:sp>
        <p:nvSpPr>
          <p:cNvPr id="57" name="Прямоугольник 56"/>
          <p:cNvSpPr/>
          <p:nvPr/>
        </p:nvSpPr>
        <p:spPr>
          <a:xfrm>
            <a:off x="4786314" y="5085184"/>
            <a:ext cx="3672408" cy="1214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dirty="0" smtClean="0"/>
              <a:t>Гранттардың </a:t>
            </a:r>
            <a:r>
              <a:rPr lang="ru-RU" sz="2000" b="1" dirty="0" smtClean="0"/>
              <a:t>II </a:t>
            </a:r>
            <a:r>
              <a:rPr lang="kk-KZ" sz="2000" b="1" dirty="0" smtClean="0"/>
              <a:t>сатысы</a:t>
            </a:r>
            <a:r>
              <a:rPr lang="ru-RU" sz="2000" b="1" dirty="0" smtClean="0"/>
              <a:t>: </a:t>
            </a:r>
            <a:r>
              <a:rPr lang="kk-KZ" sz="2000" b="1" dirty="0" smtClean="0"/>
              <a:t>Идеяларды ілгерілету мен кеңейту </a:t>
            </a:r>
            <a:r>
              <a:rPr lang="kk-KZ" sz="2000" dirty="0" smtClean="0"/>
              <a:t> </a:t>
            </a:r>
            <a:endParaRPr lang="ru-RU" sz="2000" dirty="0" smtClean="0"/>
          </a:p>
          <a:p>
            <a:pPr algn="ct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50414"/>
          </a:xfrm>
        </p:spPr>
        <p:txBody>
          <a:bodyPr>
            <a:noAutofit/>
          </a:bodyPr>
          <a:lstStyle/>
          <a:p>
            <a:r>
              <a:rPr lang="kk-KZ" sz="4000" b="1" dirty="0" smtClean="0">
                <a:solidFill>
                  <a:schemeClr val="bg1"/>
                </a:solidFill>
                <a:latin typeface="Arial" pitchFamily="34" charset="0"/>
                <a:cs typeface="Arial" pitchFamily="34" charset="0"/>
              </a:rPr>
              <a:t>Жобаның мақсаты</a:t>
            </a:r>
            <a:endParaRPr lang="ru-RU" sz="4000" dirty="0">
              <a:solidFill>
                <a:schemeClr val="bg1"/>
              </a:solidFill>
              <a:latin typeface="Arial" pitchFamily="34" charset="0"/>
              <a:cs typeface="Arial" pitchFamily="34" charset="0"/>
            </a:endParaRPr>
          </a:p>
        </p:txBody>
      </p:sp>
      <p:sp>
        <p:nvSpPr>
          <p:cNvPr id="5" name="Прямоугольник 4"/>
          <p:cNvSpPr/>
          <p:nvPr/>
        </p:nvSpPr>
        <p:spPr>
          <a:xfrm>
            <a:off x="500034" y="2714620"/>
            <a:ext cx="2055742" cy="25922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dirty="0" smtClean="0">
                <a:latin typeface="Arial" pitchFamily="34" charset="0"/>
                <a:cs typeface="Arial" pitchFamily="34" charset="0"/>
              </a:rPr>
              <a:t>Халыққа мемлекеттік қызмет көрсету аумағында жетілдіру </a:t>
            </a:r>
            <a:endParaRPr lang="ru-RU" sz="2000" dirty="0" smtClean="0">
              <a:latin typeface="Arial" pitchFamily="34" charset="0"/>
              <a:cs typeface="Arial" pitchFamily="34" charset="0"/>
            </a:endParaRPr>
          </a:p>
          <a:p>
            <a:pPr algn="ctr"/>
            <a:endParaRPr lang="ru-RU" sz="2000" dirty="0">
              <a:latin typeface="Arial" pitchFamily="34" charset="0"/>
              <a:cs typeface="Arial" pitchFamily="34" charset="0"/>
            </a:endParaRPr>
          </a:p>
        </p:txBody>
      </p:sp>
      <p:sp>
        <p:nvSpPr>
          <p:cNvPr id="6" name="Прямоугольник 5"/>
          <p:cNvSpPr/>
          <p:nvPr/>
        </p:nvSpPr>
        <p:spPr>
          <a:xfrm>
            <a:off x="2987824" y="2714620"/>
            <a:ext cx="1932816" cy="25922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dirty="0" smtClean="0">
                <a:latin typeface="Arial" pitchFamily="34" charset="0"/>
                <a:cs typeface="Arial" pitchFamily="34" charset="0"/>
              </a:rPr>
              <a:t>Әлеуметтік және экономикалық саясатты құру мен жүзеге асыру </a:t>
            </a:r>
            <a:endParaRPr lang="ru-RU" sz="2000" dirty="0" smtClean="0">
              <a:latin typeface="Arial" pitchFamily="34" charset="0"/>
              <a:cs typeface="Arial" pitchFamily="34" charset="0"/>
            </a:endParaRPr>
          </a:p>
          <a:p>
            <a:pPr algn="ctr"/>
            <a:endParaRPr lang="ru-RU" dirty="0"/>
          </a:p>
        </p:txBody>
      </p:sp>
      <p:sp>
        <p:nvSpPr>
          <p:cNvPr id="9" name="Прямоугольник 8"/>
          <p:cNvSpPr/>
          <p:nvPr/>
        </p:nvSpPr>
        <p:spPr>
          <a:xfrm>
            <a:off x="5220072" y="2714620"/>
            <a:ext cx="3709646" cy="25717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dirty="0" smtClean="0">
                <a:latin typeface="Arial" pitchFamily="34" charset="0"/>
                <a:cs typeface="Arial" pitchFamily="34" charset="0"/>
              </a:rPr>
              <a:t>Қоғамның үш  секторларының – мемлекет, азаматтық сектор және бизнестің тығыз қарым-қатынасы мен тиімді серіктестігі арқылы заңнама мен үдерістерді жетілдіру.</a:t>
            </a:r>
            <a:endParaRPr lang="ru-RU" sz="2000" b="1" dirty="0">
              <a:latin typeface="Arial" pitchFamily="34" charset="0"/>
              <a:cs typeface="Arial" pitchFamily="34" charset="0"/>
            </a:endParaRPr>
          </a:p>
        </p:txBody>
      </p:sp>
      <p:sp>
        <p:nvSpPr>
          <p:cNvPr id="12" name="Стрелка вниз 11"/>
          <p:cNvSpPr/>
          <p:nvPr/>
        </p:nvSpPr>
        <p:spPr>
          <a:xfrm>
            <a:off x="1259632" y="1357298"/>
            <a:ext cx="504056" cy="13573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Стрелка вниз 12"/>
          <p:cNvSpPr/>
          <p:nvPr/>
        </p:nvSpPr>
        <p:spPr>
          <a:xfrm>
            <a:off x="3707904" y="1357298"/>
            <a:ext cx="504056" cy="13573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Стрелка вниз 13"/>
          <p:cNvSpPr/>
          <p:nvPr/>
        </p:nvSpPr>
        <p:spPr>
          <a:xfrm>
            <a:off x="6786578" y="1357298"/>
            <a:ext cx="504056" cy="13573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0482" name="AutoShape 2" descr="data:image/jpeg;base64,/9j/4AAQSkZJRgABAQAAAQABAAD/2wCEAAkGBxQPEBQQEBAQFRUUEBUQFBUQDxAQEBUPFRQWFhQVFRUYHSggGBolHBQVITEhJSkrLi4uFx8zODMsNygtLisBCgoKDg0OGhAQGywkHyQsLCwsLCwsLCwsLCwsLCwsLCwsLCwsLCwsLCwsLCwsLCwsLCwsLCwsLCwsNyw3Nys3LP/AABEIANwA5gMBEQACEQEDEQH/xAAcAAACAgMBAQAAAAAAAAAAAAAABwEGAwQFAgj/xABLEAABAwEDAw8KAwYFBQEAAAABAAIDEQQFBhIhMQcTFjM1QVFSVHJ1kbGz0hUiMlVhcYGSlKNzk6EUIzRCU8EXJURigiRDY7LRRf/EABoBAAIDAQEAAAAAAAAAAAAAAAADAQQFAgb/xAAuEQACAgAEBQMEAwADAQAAAAAAAQIDBBESUQUTITEyFSJBFDM0QiNhcUNSkST/2gAMAwEAAhEDEQA/APFjscQgu+GG7LBLJNYYpHOls8Zc55jaSXGlSTVXqKYOGqQqUmn0OrsVn9S3X9PH4VLjhtwzkGxWf1Ldf08XhRpw+4e8Nis3qW6/p4vCjTh9w94bFZvUt1/TxeFGnD7h7w2Kzepbr+ni8KNOH3D3hsVm9S3X9PF4UacPuHvDYrN6luv6eLwo04fcPeGxWb1Ldf08XhRpw+4e8Nis3qW6/p4vCjTh9w94bFZvUt1/TxeFGnD7h7w2Kzepbr+ni8KNOH3D3hsVm9S3X9PH4UacPuHvDYrP6luv6eLwqNOH3D3nNsVhdNPJZ2XNdmXH6X/TxeFNlRh0k8yE5nSGFZ/Ut1/Tx+FL0Ybcn3hsVn9S3X9PH4UacPuHvDYrN6luv6eLwo04fcPeGxWb1Ldf08XhRpw+4e8Nis3qW6/p4vCjTh9w94bFZvUt1/TxeFGnD7h7w2Kzepbr+ni8KNOH3D3hsVm9S3X9PF4UacPuHvDYrN6luv6eLwo04fcPeGxWb1Ldf08XhRpw+4e8Nis3qW6/p4vCjTh9w94bFZvUt1/TxeFGnD7h7zzJhiZoLjc115hU/wDTx6PlQo0Z5BnIpuP44X3RFOyxWaCX9v1pxghZGS0RSEglozioHUk4mpVyyR3F5lywxt90dGQ921Or/HbOH5DgCoDSUACABAAgAQAIAEACABAEIAEAFEAL/CO69t+CvX/ZixS8hgKjkNJQAIAEACABAAgAQAIAEACABAGtb9qfzHdi6h5Ih9j52xzuK3pU91MreN6tP+jisuOGNvujo2Hu2ruH4zIfkOALPGkoAEACABAEEoAguUZgFVP+Acm/cSWew5P7RIGZWioKbXVKfYhvIzXNfUNtZrlneHtBpUA6VE65Q6ME8zoVSzoKoAKoIKDhHda2/BX7/sRFLyL+qA0lAAgAQAIAEACABAAgAQAIAEAa14bU/mO7F1DyRD7HztjjcVvSp7qZW8Z3RxWXHDG33R0bD3bV3D8ZkfuOALPGkoAEACAIqgCh6puNjdzGxwgGV+gnQ0cKu4TC855sXOeQpotUO3sfl6/XPWhGYrWeEq05COY8xpYe1ULNLZw+0vDJADlNppI4FlW4Caft7D42rIWuM8eSW+UhrI9baTkZTQ51OFaeFwirjnn1Ezm2dLAOqI6yPEM7Wa046WNyS08JSsXguZ1TJhZl3Ldi/VRhihpYnCSRxpUjM32qpRw+Tl7xjs6C4j1Q7e1+Xr9c9aEeb7qLSeDqyyyE8xjp1P8AFYvOz5ZFJGea8Dh4Vi4rD8qXTsWIT1I5eEd17b8E6/7ETmPkX9UBpKABAAgAQAIAEACABAAgAQAIA1rw2p/Md2LqHkiGfOuONxW9KnuplaxndHEC5YY2+6OjIe7amQ/GZH7jgCzxpKABAAgCCjMBMat9zSGVlqa1zmZOS4gE5J9q1uHXRj0EWoU+la/RCH3Llcmpxa7XCJ2tDQc4D6hxVOeOrhLJjOW2syrXhYn2eR0UrXNc1xBqDnpwKzCxSWpHDWRnuO55bbKIYGkkmlaGgHtK5tthBZsFHM7WJcBWm74xJIA5pNCWVNPek1Yyux6YnUq2iq1VrscDx1EbnkggkmkaWiUgtBFDQLE4hapyyXwWalkjfwjuvbfgub/sRBeRf1QGkoAEACABAAgAQAIAEACABAAgDWvDan8x3YuoeSIZ86443Fb0qe6mVrGd0cQLlhjb7o6Mh7tqZD8ZkfuOALPGkoAEACABAGC1WdsjSx7Q5pzEEVBUqTTzRDWZwoMEWJj8sWZla10ZgnPFW5ZEctFgYwNFAAANAGYKv1fVnXYVGrXaBDrRbFES4mrnMBK1uGxbT6ibDr6jjxLZHSGONrsvJqxoBIScetMyauxfbTZ2yNLHtDmnSHAEKjGTi80MyzOCzBNibJrgszK1rSmavuTnirGsjnlosUcYaAGgADQBoSM2+rO8sihYR3XtvwV+/wCxEVHyL+qA0lAAgAQAIAEACABAAgAQAIAEAa14bU/mO7F1DyRDPnXHG4relT3UytYzujiBcsMbfdHRsPdtTIfjMj9xwBZ40lAAgAQBCjMAUgQVAZC+xbqnRWGcwNjMjm+kQaAFXqMDOxZi3Yl0KDirHUF5ZGv2aQZGjJcFo0YSdXZipTTNnDOqPDd0Rhhszy0uyvOcNK5uwMrHm2EbEhg4I1QYrzeYsgxyAZWSc9R7Fn4nBSq6jY2Jl1VM7yBBJQMI7r234K9f9iItdxgKiMAlQB4c6mclDaXdk5N9kak96xM9KRqrTxlUO7HwwtsuyNCXFMDdBJ9wVWfFaYliPDLpGq/GMe8xxSHxqvYeuEWbmPZm3+k7rXHrUNjv0ee5kZjGM6WOXXrVexw+EWbmxHiqE75HwT4cWpfcTLhdyN+C+IX6JG/Eq1Xjap/JWnhLo90brHg6CD7lZjJS6pldqS6NHsFdAa9v2p/Md2LqHkiH2PnbHG4relT3Uyt4zuv8OKy44Y2+6OjIe7au4fjMj9xwBZ40lAEFAHKv/EEFhjMk7w0UzCoqT7AmVVTseSRDeQpL/wBV+Z7i2ysaxu852ckLVq4fFeQh2sqlpx1b3mv7U8extAFcWEqXwca2Ydmdu5ZL1hH0tWwKbOPabQ6V5fI4uc7OSdJKdGKj0Ry+phC6zIyJUZsMjYsFvks79che5jqUq3TRczgprKRK6HW2Z27lkvWEr6WrY61sBjO3crl6wh4WrYNbL/qJWt889okleXOIFSdO8qHEYKMUkMrebHCskeYLXOI2Oed4VSrrVXByOq4a5pC5vC95ZXGryGk5gDvLyOIx1lkn16Hq6MJVCK6dTRcaqk831bLayXYyWeyPkNGNJ9wTK6Jz8UcWXwh5M6MWHJ3fyU95VtcMxD+CrLiVCfczjCs/+3rXfpN7+Bb4rSYn4anH8oPxXL4ViF8Ha4nQ/k51psMkXpsI+GZVbMNOrzWRahiK5+LMASM2uw15PubdkvKWIgteacCs1Yyytp5le3C12LLIYl120TRNeN8Z/evX4W/m1qR5TEVcqbiZbftT+Y7sVqHWSEvsfOuONxW9KnuplcxndC6+xcsMbfdHRkPdtXcPxmR+44As8aSgDmX/AHwyxwPnkOZo6zvBMprdktKIk8kfNOJ7/kvCd00hNCfNbXM1vuXoqKFXH+ypKTZyU7M5IKkCUACABQSCMyAUrqAIDMFDDMa+oNtk/uH9lmcT+B1Q5isUsHExXIBBR1aE/wAulZ3ErFGrqX+HRk7c0Un9zwSLzMuV8no87gOs/wDk/RR/CH8zO9b5dYssbofNys+9Va2IlyaYyrMqiHOvlGZpXPfUmvM1yTza566FWwmOnzVrl0LWKwUFU9C6lx8sQ/1W9YXofraP+xg/R3bFXxFfLtd/cyebTeKwsfjXr/jl0NjA4SGj+SPUzXDaXTslExygG79K6EzB2yuhJWdegvF1qmyPL3OC4QgnbNPsWbONCkacHc4rqQdZ/wDJ+i4/gz+TvK7+i24OkaY3BmVQHfXouFSi4tRPP8TjJTWo7du2p/Md2LYr8kZj7HztjjcVvSp7qZXMZ3QuvsXLDG33R0bD3bV3D8ZkfuOALPGgUAJ/V1vYjWrK05j+8dn06QAVrcNrXkxFsvgUK1xB7ggdI9rGAlzjQAaSVDkoRzYZdRqYf1Hy9jZLVKWkgHIbpHxWXZxLJ5JDo1dDuf4O2T+pL1pHqU9jvlCwxjhOWwWh0bY5HR/yODS6o+C0sPiYzj1fUTKDRwP2WT+nJ8jlY5i3OcmT+yyf05Pkcodi3JyZbMAYIfeEx19kjIg3OaZJJ3qKri8Uq10fU6jBtjC/wcsn9SX5lQfErNhvKRH+Dlk/qS9aj1KzYOUjHqaXU2x3ha4IyS1tKV0rrF2OyCkyILJ5DOKzBxp3lYG2hmQ7Qq+Iw8b46WOovlVPUjkbEIuM5Z/o1W5f9Yt2IOEYhpc7rR6RSu7D1a19EivX/bA4iKP0I8w9pWRjrU3y4dkauCqaWufdkXTcb7Tn9FvCf7KMLgLL/d2ROKx1dPTuzvNweynpmvCtdcHhl5GX6vPPxOLfGHnwDKacpv6rMxXDZ1e5GhheIws9uXU17kt+syZ/Rd5rvcUnBX8uWUuz6DsZTzY+3uupZW4Whf54c6hz6eFbK4VVZ70+5keqXV+xrsTsQi4zutdej1bker27HVuq622ZpayufPnV7DYWNHSJSxGJle85Ge37U/mO7Fbh0kVmfO2ONxW9KnuplcxneP8AhxX2Llhjb7o6Mh7tq7h+MyP3HAFnjQKAEBq1SVvADgjH91v8P+2Vbe5QFeFlx1JbM2W82B38rS4e8KnjpNVDKu59GheeLRKAMcsLXek1p94BUptAYv2GP+kz5Qp1vcjIj9hj/pM+UKNb3JM0cYbma0D3ABGbfcDIoAhQBQMI7r234LQxH2Ii4+Rf1QGEoAgqAK7iu9taZrbT5zh1BZHE8Wqo6F3NPh2Edktb7FKskWW9reFw7V5qqGuaW7PRWvRBvZDPscAjY1gGYAL29FahBI8ZZNzk2bCbkcmOVgcCDnBFFzOCksmTGTi80LK+LMIp3sGgGvXnXjMbXyrmkewwlrsqUmWLCF7VGsvPNr2LW4VjP+ORlcVwjT5kS3VW8jDPS6A1rw2p/Md2LqHkiGfOuONxW9KnuplbxndHEC5YY2+6OjIe7au4fjMj9xwBZ40CoYC5xvqcOvK06+JwzzaULarQw2N5UchUq9TK9/gq/lbfkVj1OOxzyTvYJ1NXXbahaXWgPo0toG00pGJxyujpyOo16RkBZyGnpSAIAEACABAAgCFAFAwjuvbfgr9/2Iio+Rf1RGkoA1rXaBGxzzvCqXbPRBsZVW5yUULK3WkyyF7t8/ovD4i12WOR7DD1KutRR4s8uQ9ruBwKiqWmcZbHVkNUJLcZtgtTZWNe01zBe2w9sbYpo8bdW6pNM2qp4sxTShjS5xzDOl2WRhFts6ri5vJCzvS067M940E/ovFYq3mWuSPYYat11KLNeOQtIc3MQapNU9EtQ2cFKLW4yrltwnha/fpQ+9ezwd/NqT+TyGKpdVrXwdAK4VzXvDan8x3YuoeSIfY+dccbit6VPdTK3jO6/wAOKy5YY2+6OjYe7auq/wAZkfsOCqoDQUdQIUgSgCEdQ6gEATVABVABVHUAqgAqgAqo6gCAF/hE/wCb234K/f8AYiKj5DAqqI0glAHExc6lmdThA/VZvFJONDZocNjnchfhePPVAozJN+7L1ks5805t8HQrmFxs6X0KmJwcLl1O2MYmm1/qtRcbkvgzXwZZ9Gci9L8ktGYnJbwBUMRxGy7p8F7DYCunr8nMWcXwQBdcEO/dOH+5eo4Lny2ea4uv5EWcFbZk5mvbz+6fzHdi6h5Ij4PnbHG4relT3Uyt4zuv8OK+xaLmtbYZLpe6tPJsOgVO1tXDt5eGbZ3XVzLMkMoYpi4snyFYvqENmaS4ZZl3QHFMXFk+Uo9QhsyfTLd0GymLiyfIUeoQ2YemW7onZTFxZPlKPUK9mHplu6DZTDxZPkKPUa9mHplu6IOKouLJ8jlD4jX8ph6ZbujHswg/3dRXHqlB36Reem4thOgPPuaSpXE6n2OXwq5d2j0cUxcWT5CuvUIbM59Ns3ROymLiyfIVPqFezD0y3dEbKYuLJ8hR6hDZk+mW7onZTFxZPkKPUIbMPTLd0Rsoi4snyFC4hDZkemW7opWGL7jZedrkIfR1KUaarTxOMisNF5FWvB2Objmi67KYuLJ8hWZ6jXsy16Zbug2UxcWT5Co9Rhsw9Mt3RzMQX4yeEsY19ajS0qpjsSrqnGKeZcwWDnVapSaKqGniO6ivPuiexuao7k5LuK7qKjkT2DVHcMl3Ed1I5E9g1R3AtdxHdRRyLNidUdwyXcR3ylHInsGqO4ZLuK75So5E9iNUdwyXcR3ylTyJ7BqjuWLDN7Ns7CJGvqTvNJW1w276eLUkzI4hhZXSTi0drZVFxZPkK0vUIbMzvTLd0YbbieIxvGTJ6B/kPAmV4+DkujOZ8OsjFttCRxq7KuRhG/epP2plsYuSk4tbGbGLi2mXHDLQZ7oBH/5sPdtXcUnhnmQ21LoN0QN4reoLO5cdh3MluydZbxW9QU6I7IOZLdhrLeK3qCNEdkHMluw1hvFb1BGiOyDmS3ZitDGtaTktzCvohLmlGLZ1CUpSSzKTabc95Iq6hrmEe8vN23WSbXwehrpjFJnOfYhvF3xaVRdS/suRua2M9ma6La3gV4Qn1OcOzFWOE/JFpw7OZARIWOI4AtzASdiykkYmOhoecTtthbxW/KFpcuOyKHMluydZbxW9QRojsg5kt2Gst4reoI0R2QcyW7I1lvFb1BHLjsieZLdlBwlGDe1tFBvbwWhfH+CKaQiEnqbTZfRC3it6gs/RHZDuZLdk6w3it6gjRHZBzJbsnWG8VvUEaI7IOZLdhrDeK3qCNEdkHMluw1lvFb8oRy47IOZLdkay3it6gjlx2QcyW7J1lvFb1BHLjsg5kt2Gst4reoI5cdkHMluw1lvFb1BHLjsg5kt2Gst4reoKdEdkHMluw1hvFb1BRojsg5kt2Gst4reoI5cdkHMluzXt8Ldaf5rfQdvDgXUIR1LoQ5ya7nz1jjcVnSp7qZXsZlnH/BVf9lxwxt90dGw921dw/GZD8hwBZ40lAAjIAQBrW40jdzfck4j7bO6V70UR7iCc79O84Ly0ptM9LGPRHkmm/Nn4KKdTa+Sf/Ccr2S/EBRl/oZf2iw4Wd6Wn4ii1uGPqZXEFlkWJq2cjLPSMgBGQEKAF/hHde2/BXsR9iIuPkW6+b5hscZknka0b1TQn3BVK6pWSyR25ZFKwpqmx2qeSKctjGXSIk0Dm+1XLsC4LNHCsQxGOqAQQQc49yoPp0YxdSqY3xrFd0Zo5rpqeayuevtVvD4SVr/o5lNInBWM4rxibV7WzU85lRWvsUYjCyqfQiM0y1OIAqTQAZ6qslmdoXmKdU+KyzxxQ0kGVSVwNQ0aMyv04FyhqYt2JF1ue94rZGJIJGuG/Q1IKpzqlW8mjtSTM142+OzxmSZ7WNA0uNFzGDl0iS3kL67NVWKS3PhfRsGiOT2+1X54F8vUu4pWZsY8EzZGhzCC0ioINQQs55ruhuZlCMgNe8NqfzHdi7h5Ih9j51xxuK3pU91MreM7o4rLlhjb7o6Mh7tq7h+MyP3HAFnjSUACABAGpeEIfG5riQCM9NKTfHVB5jKpNTQu5JIg4gNkoCR6S8jZOlSa6nqoRtcUQLTHwSfOoV9WzOnXY9if2pnBL86nn1bMOVP8Aos2EWsdV7C+ughzqhbPC3CWbiYvE9aaTyLOxbZknpAAgCCoAUMWKoLtvW1m0ZVHUpktqtZ4aV1KURCklIpWqJigXlacqNztaaKMBzZ9/MrmEo5Ufd3OLJZlUrv8ABwK53XUWObDuqJHZLuibaS8yZBDSBWo0CpWLbhHK3NFiM8o9RR3pbnWiZ80ji4ucTU8FcwWvCtQjkhGebPdyWx8FpikjcQ4SN0cGUKqLYKUOpKeTGtjnVHjdZn2WAvExAY40oBmz0Ky8PgXzM32HSsWWQnPafethrLoV2XLUwxGbFajll2tOYS8DPQjPWipYyjmx6dxkJZGzqnY0beLo2WdztaaKuBGTV3uXGCwrp6yCc8yiLQFseWoleb5bK+J5J1t1G1NaCmhYXEK1GXQsVPNDNWeONa8NqfzHdi6h5IhnzrjjcVvSp7qZWsZ3RxAuWGNvujo2Hu2pkPxmR+44As8aSgAQAIA5d/WsRQuJ3xQe9Usdaq6mWsHU7LULcmp9+deKb65nr0skiFGZ0FEZgyxYMtgZIYz/ADaPetvhF2ieh/JjcWpco6kXlq9QedPSABAEFQB80ape6c3vXpMJlyk2ypauvQrCtLJyOECPgDr3t/DWfmpUWlLIlo5CaHYy2LbY/wARv/sFzLPQwXc3MRfxUvP/ALKK2tHcJI5y6RBv3Htp/Df2LmZKOf8A/V10aIyyZNFKBjk1Btrn5wWPxPuixSNtZQ41rw2p/Md2LqHkiGfOuONxW9KnuplaxndHEC5YY2+6OjIe7amQ/GZH7jgCzxpKABAGOSQAEnQBVcSlpWbJSbeSF/iS9tfkyW+i00HtK8nxHFu6eS7Hp+H4RVQzfc4zRvDSs1L4NKTSWbJewtNHCh9qmUGnkyIyUlmj1rJycuhya0rvVUqt6dXwRzFq0/IRSljg5poQaoqscJakczgpxyYxbhvMWiMH+YZnD2r2OBxXPr/s8pjMM6LP6OoCrxUJQBBUALXD13RT3tbBLG19KUyhWi0rJuNEchS8hbaqFmZFecrI2hrQ1uZooNC0cHJurNibFkyqFW+5wx14Fu2KW5i6SNrnBrqEgEjMsXEWSjekixCKaEvMKOdzj2rYXZCH3PVjP72P8Rvaon4sIjk1UbsiZdjJWxMDzkVcBnOYb6ysHNu5pj5dhLLYK5a9S2Fsl6RNe0OBa6oIzaFUxkmqm0dwWcjq6s9hjgtkbYmNYDFUhooK1SuHTbrzZ1asmL9aAocmoNtc/OHYsfifdFikbYWUONa8NqfzHdi6h5IhnzrjjcVvSp7qZWsZ3RxAuWGNvujoyHu2pkPxmR+44As8aSgCCgCrYvvXIbrLDnOn3LD4ritEdEWbHDcLreuRTF5ls9ElkbtzRZU7c2YZz7greDjqtWfx1K2Mlpqf9mG3y5cr3cLj1Jd89Vjkd0w01qJuWSj7LI3fa4PCsVpSw8o7Fe3ON8Zbo5ioPuXl2Ohct4mzyhw9E5iFdwOIdNi6lTGYaN0GMiCQPaHDQRVezhJSjmjyUouLyZlXRyQgBf4Q3WtvwV6/7ERS8hY6rO6s3Nb2LUwX2UKs8inlW/kWx66nW4j+a7sWHifvosQ8RHT+m7nHtW0vEQ+5Nk2yP8Rvapn8/wCBEd+qxuRH/wAOwLEwf32Ps8BFrcEFv1Jt1oea7sVTHfZZ1X5HZ1dP46L8H+6Rw37bO7u4t1pCRyag21z84dix+J90WKRthZQ41rw2p/Md2LqHkiGfOuONxW9KnuplaxndHEC5YY2+6OjYe7amQ/GZH7jgCzxpKAPLzQErmTyTYJZsWF72gyTPceGnUvE4yzXa2exwleipI0wqjLWZ1LnbRksg3m5I95Wjg4+ycihjJZzhE5lDpppP6qi0+5cXTodG5vSewg+cw1V3CZ6nBruVMW04xmvg5xFCVRmsmXIvOKZ5Udup18jAwhaS+AA/ymi9fwu3XUeT4lXotO8tMoEIAX+Ed1rb8Fev+xEUvIWOq1urNzWdi1MF9lCrfIp5VtdxbHrqdbiP5ruxYeJ/IRYh4iOn9N3OPatpeIh9ybJtjPxG9qmfz/gRHfqsbkR/8OwLEwf32Ps8BFhbggt+pNutDzXdiqY37LO6/I7Orp/HRfg/3SOG/bZ1b3FutISOTUG2ufnDsWPxPuixSNsLKHGteG1P5juxdQ8kQz51xxuK3pU91MrWM7o4gXLDG33R0ZD3bUyH4zI/ccAWeNJQB4kFQfcuZ+LJi8mKu2MyZHg8YrwuITjZJHtKHqrizCEr5Gsslxzshg88Z5XZPw4Vt4OdddWUv2MXFwsttzj+ptfskJ/cVzx/vSeEaaJ/Lpf8Xyuonm3L+T4fQywzQtP7QP8AufuqZs28u4ypT5i+eguUbn/G/jqVO3NpK8b2Uae5efxCSm8uxv4d51owJPwNLzgmMiEnhcvV8IjlUeZ4rLO3Isa1kZYKQF/hHda2/BXr/sRFLyFjqtbqzc1vYtTA/ZQq3yKeVb+RY9dTrcR/Nd2LExS/+hFiHiI2f03c49q2V2Qh9z1ZNsj/ABG9qmXz/gRHfqsbkR/8OwLEwf32Pn4CLC3CuW/Um3Wh5ruxVMb9lndfkdnV0/jovwf7pPDfts6ufUW60RQ5NQba5+cOxY/E+6LFI2wsoca14bU/mO7F1DyRDPnXHG4relT3UytYzujiBcsMbfdHRsPdtTIfjMj9xwBZ40lAEFAFDxddxZJroHmu0+wry3FMM4z1rsej4ZiFKGhlfWM/6NYnKJpn0aF1rZCij1rrqk5RqdJrvKebLPPMjlxy7EB5pSppWtPao1vLuToWeZDnVNSVDbZOSXY92eEyPDGipJTKa3ZJRQu2xQg2xmXVZNZiazgH6r2uGq5daR5DEWcybZuqwJIQAv8ACO61t+CvX/YiKXkLHVa3Vm5rexamB+yhVvkU4q3lmxY9tTrcR3Md2LExWX1CLEPERs/pu5x7VtR7IR8nqxj96z8Rvaok+kmEe479VjcmP/h2BYuD+8yxPxyEWtwrFu1J91ofc5VMb9lndfkdrV0/jovwf7pPDfts6u7i3WiKHHqDbXPzh2BY/E+6LFQ3FlDjWvDan8x3YuoeSIZ86443Fb0qe6mVrGd0cQLlhjb7o6Mh7tqZD8ZkfuOALPGkoAEAa1ssjZWljhUFKuqjbHSzumyVUtSKFfFwyQEloLm8I3l5XF8OnU80elwnEIW9GciqzJJp9TSTT7EqAIQGZmstjfM7JY0n4GgVinD2WP2ibb41LNsvFwXCLOMp2d5/RenwPD1Ss5dzzeNx0rXkux3gtQzyUAQgBf4R3WtvwV6/7ERS8hY6rW6s3Nb2LUwP2UKt8inq0+jFlhw/iW1RZNmZMRE40LaDQQkW4epvUzpT+DhWn03849qfHx6HLPDXUII0g1r7d5S10yJzyLHaMR2m12V8c8xe1tMkEDNRVVRXCeaJ1NlbVo5Nm7rxks0gmgfkPaDRwHCuJwjOOUiU8mdnF94yWltmlmeXPMJqSNOdKw9ahmokyebK6rBydnDmIbRY3tbZ5SwPkblAAZ84SL6YWLNncZZM+obM6rGk6S0H9F5qSyk0WzHeG1P5juxTDyRDPnXHG4relT3UytYzujiBcsMbfdHRkPdtTIfjMj9xwBZ40lAAgAQB4cyuYjrUOKa6gm0+hy7XcEMmcsAPszKlbgKbH2LdeNth8mgcIxcLlUfBqty0uLWL4M8GFoGmpBd79C7r4VRFi7OJ3yOrZ7I2MUY0D3DOtCumuvxRRnbOzyZshOOCUACAIKAF/hHde2/BX7/sRFLyFlqtN/zWWvFb2LSwL/hQq1e4pyurv1FstuGcF2mdrLXG0GMEnOc9AFTuxMIvSdqttZlXtWaR4Obz3dqsw6xWRyzxGzKcGjS5waPecwUtpJvYhdWW28MG2mxWR8szRkupSiqRxMLJ5IY4NIqAVwWdC47nktsohgFXEVz6AAlWWKtZslJvsdfG9zyWMWaGYec2Eg00VqlYa1TbkjuUcisKz1FssuE8IWi3UlhaC1kgqT7CCVWxGJjWsmdxg2fStmbksaDvNA/Redk85NlpGO8NqfzHdimHkgZ86443Fb0qe6mVrGd0cQLjhjb7o6Nh7tqZD8ZkfuOELPGkoAEACABAAgAQAIAEACABAAgCCgBf4S3XtvwV6/7ERS8jYx/gNl5DXGOyJmjM7eI4CucLi3W9L7EzhmLPCmpvNa53smrGyJ+S4kemK7y0r8dGMfaKjW8x7XXdrLNCyCNtGNbkgfBYUpuctTLKWXQU2qPqc5BktllqQTlOjArn4WrWweNXjIRZXsZNTrU3qY7Zajo85sZFCDvVUYvG/rAIVjUva7GWqB0EgqxzcmnB7llwslCWpD2s0IbFep3NZLQyOHKkZK6jSG+jn0FbtGNjOOcu6K8qhpYAwIy7AZHOy5XDOd4DgCy8Ti3dmvgbCGRu44wfHekWS45L252PG8eA+xLw2JdTJnDMTl36nloltzrG6rWszmShyS32LZljY8vUI5XUemGbiju+ztgi0DSd8u3yVh22u15ssJZI7ASyTXt+1P5juxdR7oh9j52xxuK3pU91MreM7x/w4rLXcFobHNdLpHBoF2w53Gg2tqZVFyoaSIeSlmNPy/ZuUQ/mNVNUWbHepB5fs3KYfzGqeRZsGpB5fs3KYfzGo5FmwakHl+zcph/MajkWbBqQeX7NymH8xqORZsGpB5fs3KYfzGo5FmwakHl+zcph/MajkWbBqQeX7NymH8xqORZsGpB5fs3KYfzGo5FmwakHl+zcph/MajkWbBqQeX7NymH8xqORZsGpB5fs3KIfzGqORZsGpB5fs3KIfzGqOTZsGpFGwrekLb1tj3TRhrqUJcAD8Vdurm6kshaksy8eX7NyiH52qlybNhmpAL9svKIfnap5NmwakevL9m5RD+Y1RyLNg1Ig37ZjptEPztUqmxfAa0Av6zD/AFEPztU8izYNSJ8vWblEP5jUcizYNSPJvyyn/UQ/O1RybNg1Iny/ZuUQ/mNUcizYNSDy9ZuUQ/mNRybP+oa0QL8sta/tENee2qnk2bMNSJ8vWblEP5jVHIs2DUg8v2blMP5jUKizYNSMFuv2zGN4Foi9A/8AcbwLuFFmpdAckIfGzq3IwjQb1NPdrUydjPJHNZ2LutrZ7HZGy2eB+t2WONpIlyslrQBWj0iF04rJM6cUzLkQ8ks/3vGnLE2bkaEGRDySz/e8aPqrNw0IMiHkln+940fVWbhoQZEPJLP97xo+qs3DQgyIeSWf73jR9VZuGhBkQ8ks/wB7xo+qs3DQgyIeSWf73jR9VZuGhBkQ8ks/3vGj6qzcNCDIh5JZ/veNH1Vm4aEGRDySz/e8aPqrNw0IMiHkln+940fVWbhoQZEPJLP97xo+qs3DSgyYeSWf7/jUPE2bkaUeRHByOz/e8a6eLt3DQj1kQ8ks/wB7xqPqrNydKDIh5JZ/veNH1Nm4aEGRDySz/e8aPqrNw0IMiHkln+940fVWbhoQZEPJLP8Ae8aPqrNw0IMiHkln+940fVWbhoQZEPJLP97xo+qs3DQiTHDySz/f8aj6qzcNCIyIeSWf73jU/VWbhoQZEPJLP97xo+qs3DSidbh5JZ/v+NR9VZuGhAWQ8ks/3vGp+ps3DSjyGQn/AEln+/40fVWP5DSjg6pFv/y+GzsiijY21CQa2H1ytbeM+U48Kr2TcnmzpL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642910" y="714356"/>
            <a:ext cx="8208912"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200" b="1" dirty="0" smtClean="0">
                <a:latin typeface="Arial" pitchFamily="34" charset="0"/>
                <a:cs typeface="Arial" pitchFamily="34" charset="0"/>
              </a:rPr>
              <a:t>Тиімді мемлекеттік басқару аумағында бастамаларды ілгерілету мыналарға бағытталған</a:t>
            </a:r>
            <a:r>
              <a:rPr lang="ru-RU" sz="2200" b="1" dirty="0" smtClean="0">
                <a:latin typeface="Arial" pitchFamily="34" charset="0"/>
                <a:cs typeface="Arial" pitchFamily="34" charset="0"/>
              </a:rPr>
              <a:t>:</a:t>
            </a:r>
            <a:endParaRPr lang="ru-RU"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332656"/>
            <a:ext cx="7344816"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611560" y="124066"/>
            <a:ext cx="8229600" cy="928670"/>
          </a:xfrm>
        </p:spPr>
        <p:txBody>
          <a:bodyPr>
            <a:normAutofit/>
          </a:bodyPr>
          <a:lstStyle/>
          <a:p>
            <a:r>
              <a:rPr lang="kk-KZ" sz="3600" b="1" dirty="0" smtClean="0">
                <a:solidFill>
                  <a:schemeClr val="bg1"/>
                </a:solidFill>
                <a:latin typeface="Arial" pitchFamily="34" charset="0"/>
                <a:cs typeface="Arial" pitchFamily="34" charset="0"/>
              </a:rPr>
              <a:t>Тиімді басқару дегеніміз не</a:t>
            </a:r>
            <a:r>
              <a:rPr lang="ru-RU" sz="3600" b="1" dirty="0" smtClean="0">
                <a:solidFill>
                  <a:schemeClr val="bg1"/>
                </a:solidFill>
                <a:latin typeface="Arial" pitchFamily="34" charset="0"/>
                <a:cs typeface="Arial" pitchFamily="34" charset="0"/>
              </a:rPr>
              <a:t>?</a:t>
            </a:r>
            <a:endParaRPr lang="ru-RU" sz="3600" b="1" dirty="0">
              <a:solidFill>
                <a:schemeClr val="bg1"/>
              </a:solidFill>
              <a:latin typeface="Arial" pitchFamily="34" charset="0"/>
              <a:cs typeface="Arial" pitchFamily="34" charset="0"/>
            </a:endParaRPr>
          </a:p>
        </p:txBody>
      </p:sp>
      <p:sp>
        <p:nvSpPr>
          <p:cNvPr id="3" name="Содержимое 2"/>
          <p:cNvSpPr>
            <a:spLocks noGrp="1"/>
          </p:cNvSpPr>
          <p:nvPr>
            <p:ph idx="1"/>
          </p:nvPr>
        </p:nvSpPr>
        <p:spPr>
          <a:xfrm>
            <a:off x="467544" y="908720"/>
            <a:ext cx="8229600" cy="5733256"/>
          </a:xfrm>
        </p:spPr>
        <p:txBody>
          <a:bodyPr>
            <a:noAutofit/>
          </a:bodyPr>
          <a:lstStyle/>
          <a:p>
            <a:pPr lvl="0"/>
            <a:r>
              <a:rPr lang="kk-KZ" sz="2000" dirty="0" smtClean="0">
                <a:solidFill>
                  <a:schemeClr val="bg1"/>
                </a:solidFill>
                <a:latin typeface="Arial" pitchFamily="34" charset="0"/>
                <a:cs typeface="Arial" pitchFamily="34" charset="0"/>
              </a:rPr>
              <a:t>Шешімдерді қабылдау мен орындау үдерісі. Бұл «дұрыс» шешімдерді қабылдаумен байланысты емес, бірақ осындай шешімдерді қабылдау үшін </a:t>
            </a:r>
            <a:r>
              <a:rPr lang="kk-KZ" sz="2000" u="sng" dirty="0" smtClean="0">
                <a:solidFill>
                  <a:schemeClr val="bg1"/>
                </a:solidFill>
                <a:latin typeface="Arial" pitchFamily="34" charset="0"/>
                <a:cs typeface="Arial" pitchFamily="34" charset="0"/>
              </a:rPr>
              <a:t>болуы мүмкін барлық үдерістердің үздіктерін</a:t>
            </a:r>
            <a:r>
              <a:rPr lang="kk-KZ" sz="2000" dirty="0" smtClean="0">
                <a:solidFill>
                  <a:schemeClr val="bg1"/>
                </a:solidFill>
                <a:latin typeface="Arial" pitchFamily="34" charset="0"/>
                <a:cs typeface="Arial" pitchFamily="34" charset="0"/>
              </a:rPr>
              <a:t> пайдалану арқылы;*</a:t>
            </a:r>
            <a:endParaRPr lang="ru-RU" sz="2000" dirty="0" smtClean="0">
              <a:solidFill>
                <a:schemeClr val="bg1"/>
              </a:solidFill>
              <a:latin typeface="Arial" pitchFamily="34" charset="0"/>
              <a:cs typeface="Arial" pitchFamily="34" charset="0"/>
            </a:endParaRPr>
          </a:p>
          <a:p>
            <a:pPr lvl="0"/>
            <a:r>
              <a:rPr lang="kk-KZ" sz="2000" dirty="0" smtClean="0">
                <a:solidFill>
                  <a:schemeClr val="bg1"/>
                </a:solidFill>
                <a:latin typeface="Arial" pitchFamily="34" charset="0"/>
                <a:cs typeface="Arial" pitchFamily="34" charset="0"/>
              </a:rPr>
              <a:t>Мемлекеттік институттар өздерінің қызметтерін қалай жүргізеді және мемлекеттік ресурстарды қалай басқарады. Корпоративтік, халықаралық ұлттық және жергілікті басқаруға қолданылады немесе қоғамның әртүрлі секторлары арасындағы өзара қарым-қатынасқа қолданылады; </a:t>
            </a:r>
            <a:endParaRPr lang="ru-RU" sz="2000" dirty="0" smtClean="0">
              <a:solidFill>
                <a:schemeClr val="bg1"/>
              </a:solidFill>
              <a:latin typeface="Arial" pitchFamily="34" charset="0"/>
              <a:cs typeface="Arial" pitchFamily="34" charset="0"/>
            </a:endParaRPr>
          </a:p>
          <a:p>
            <a:pPr lvl="0"/>
            <a:r>
              <a:rPr lang="kk-KZ" sz="2000" dirty="0" smtClean="0">
                <a:solidFill>
                  <a:schemeClr val="bg1"/>
                </a:solidFill>
                <a:latin typeface="Arial" pitchFamily="34" charset="0"/>
                <a:cs typeface="Arial" pitchFamily="34" charset="0"/>
              </a:rPr>
              <a:t>Тиімсіз экономикалық және саяси жүйелерді өмірге қабілетті жүйелермен салыстыру үлгісі. Бөлек топтардың емес, барлық халықтың болжамдарына сәйкес жұмысында жауапкершіліктің үлкен үлесі мемлекеттік аппаратқа жүктеледі.  </a:t>
            </a:r>
          </a:p>
          <a:p>
            <a:pPr lvl="0"/>
            <a:endParaRPr lang="ru-RU" sz="2000" dirty="0" smtClean="0">
              <a:solidFill>
                <a:schemeClr val="bg1"/>
              </a:solidFill>
              <a:latin typeface="Arial" pitchFamily="34" charset="0"/>
              <a:cs typeface="Arial" pitchFamily="34" charset="0"/>
            </a:endParaRPr>
          </a:p>
          <a:p>
            <a:pPr>
              <a:buNone/>
            </a:pPr>
            <a:r>
              <a:rPr lang="ru-RU" sz="2000" i="1" dirty="0" smtClean="0">
                <a:solidFill>
                  <a:schemeClr val="bg1"/>
                </a:solidFill>
                <a:cs typeface="Times New Roman" pitchFamily="18" charset="0"/>
              </a:rPr>
              <a:t> </a:t>
            </a:r>
            <a:r>
              <a:rPr lang="ru-RU" sz="1800" i="1" dirty="0" smtClean="0">
                <a:solidFill>
                  <a:schemeClr val="bg1"/>
                </a:solidFill>
                <a:cs typeface="Times New Roman" pitchFamily="18" charset="0"/>
              </a:rPr>
              <a:t>* </a:t>
            </a:r>
            <a:r>
              <a:rPr lang="en-US" sz="1800" i="1" dirty="0" smtClean="0">
                <a:solidFill>
                  <a:schemeClr val="bg1"/>
                </a:solidFill>
                <a:cs typeface="Times New Roman" pitchFamily="18" charset="0"/>
              </a:rPr>
              <a:t>http://www.goodgovernance.org.au/about-good-governance/what-is</a:t>
            </a:r>
            <a:endParaRPr lang="ru-RU" sz="1800" i="1" dirty="0" smtClean="0">
              <a:solidFill>
                <a:schemeClr val="bg1"/>
              </a:solidFill>
              <a:cs typeface="Times New Roman" pitchFamily="18" charset="0"/>
            </a:endParaRPr>
          </a:p>
          <a:p>
            <a:pPr>
              <a:buNone/>
            </a:pPr>
            <a:r>
              <a:rPr lang="ru-RU" sz="1800" i="1" dirty="0" smtClean="0">
                <a:solidFill>
                  <a:schemeClr val="bg1"/>
                </a:solidFill>
                <a:cs typeface="Times New Roman" pitchFamily="18" charset="0"/>
              </a:rPr>
              <a:t>    </a:t>
            </a:r>
            <a:r>
              <a:rPr lang="en-US" sz="1800" i="1" dirty="0" smtClean="0">
                <a:solidFill>
                  <a:schemeClr val="bg1"/>
                </a:solidFill>
                <a:cs typeface="Times New Roman" pitchFamily="18" charset="0"/>
              </a:rPr>
              <a:t>good-governance/#sthash.Hfp65v6v.dpuf</a:t>
            </a:r>
            <a:endParaRPr lang="ru-RU" sz="1800" i="1" dirty="0" smtClean="0">
              <a:solidFill>
                <a:schemeClr val="bg1"/>
              </a:solidFill>
              <a:cs typeface="Times New Roman" pitchFamily="18" charset="0"/>
            </a:endParaRPr>
          </a:p>
          <a:p>
            <a:pPr>
              <a:buNone/>
            </a:pPr>
            <a:r>
              <a:rPr lang="en-US" sz="1800" i="1" dirty="0" smtClean="0">
                <a:solidFill>
                  <a:schemeClr val="bg1"/>
                </a:solidFill>
                <a:cs typeface="Times New Roman" pitchFamily="18" charset="0"/>
              </a:rPr>
              <a:t>** http://en.wikipedia.org/wiki/Good_governance</a:t>
            </a:r>
            <a:endParaRPr lang="ru-RU" sz="1800" i="1"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75456"/>
          </a:xfrm>
        </p:spPr>
        <p:style>
          <a:lnRef idx="2">
            <a:schemeClr val="accent6"/>
          </a:lnRef>
          <a:fillRef idx="1">
            <a:schemeClr val="lt1"/>
          </a:fillRef>
          <a:effectRef idx="0">
            <a:schemeClr val="accent6"/>
          </a:effectRef>
          <a:fontRef idx="minor">
            <a:schemeClr val="dk1"/>
          </a:fontRef>
        </p:style>
        <p:txBody>
          <a:bodyPr>
            <a:noAutofit/>
          </a:bodyPr>
          <a:lstStyle/>
          <a:p>
            <a:r>
              <a:rPr lang="kk-KZ" sz="3200" b="1" dirty="0" smtClean="0">
                <a:latin typeface="Arial" pitchFamily="34" charset="0"/>
                <a:cs typeface="Arial" pitchFamily="34" charset="0"/>
              </a:rPr>
              <a:t>Тиімді басқарудың негізгі қағидалары</a:t>
            </a:r>
            <a:endParaRPr lang="ru-RU" sz="3200" dirty="0">
              <a:latin typeface="Arial" pitchFamily="34" charset="0"/>
              <a:cs typeface="Arial" pitchFamily="34" charset="0"/>
            </a:endParaRPr>
          </a:p>
        </p:txBody>
      </p:sp>
      <p:sp>
        <p:nvSpPr>
          <p:cNvPr id="3" name="Содержимое 2"/>
          <p:cNvSpPr>
            <a:spLocks noGrp="1"/>
          </p:cNvSpPr>
          <p:nvPr>
            <p:ph idx="1"/>
          </p:nvPr>
        </p:nvSpPr>
        <p:spPr>
          <a:xfrm>
            <a:off x="0" y="908720"/>
            <a:ext cx="9144000" cy="5377800"/>
          </a:xfrm>
        </p:spPr>
        <p:txBody>
          <a:bodyPr>
            <a:noAutofit/>
          </a:bodyPr>
          <a:lstStyle/>
          <a:p>
            <a:pPr lvl="0">
              <a:spcBef>
                <a:spcPts val="0"/>
              </a:spcBef>
            </a:pPr>
            <a:r>
              <a:rPr lang="ru-RU" sz="1700" b="1" dirty="0" smtClean="0">
                <a:solidFill>
                  <a:schemeClr val="bg1"/>
                </a:solidFill>
                <a:cs typeface="Times New Roman" pitchFamily="18" charset="0"/>
              </a:rPr>
              <a:t> </a:t>
            </a:r>
            <a:r>
              <a:rPr lang="kk-KZ" sz="1600" b="1" dirty="0" smtClean="0">
                <a:solidFill>
                  <a:schemeClr val="bg1"/>
                </a:solidFill>
                <a:latin typeface="Arial" pitchFamily="34" charset="0"/>
                <a:cs typeface="Arial" pitchFamily="34" charset="0"/>
              </a:rPr>
              <a:t>Есеп берушілік </a:t>
            </a:r>
            <a:r>
              <a:rPr lang="ru-RU" sz="1600" dirty="0" smtClean="0">
                <a:solidFill>
                  <a:schemeClr val="bg1"/>
                </a:solidFill>
                <a:latin typeface="Arial" pitchFamily="34" charset="0"/>
                <a:cs typeface="Arial" pitchFamily="34" charset="0"/>
              </a:rPr>
              <a:t>– </a:t>
            </a:r>
            <a:r>
              <a:rPr lang="kk-KZ" sz="1600" dirty="0" smtClean="0">
                <a:solidFill>
                  <a:schemeClr val="bg1"/>
                </a:solidFill>
                <a:latin typeface="Arial" pitchFamily="34" charset="0"/>
                <a:cs typeface="Arial" pitchFamily="34" charset="0"/>
              </a:rPr>
              <a:t>тиімді басқарудағы ең маңызды талаптардың бірі болып табылады. Барлық жұмылдырылған тараптар есеп беруге, түсіндіруге және олар қабылдаған шешімдердің нәтижелері үшін жауапты болуға тиісті.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 Ашықтық </a:t>
            </a:r>
            <a:r>
              <a:rPr lang="ru-RU" sz="1600" dirty="0" smtClean="0">
                <a:solidFill>
                  <a:schemeClr val="bg1"/>
                </a:solidFill>
                <a:latin typeface="Arial" pitchFamily="34" charset="0"/>
                <a:cs typeface="Arial" pitchFamily="34" charset="0"/>
              </a:rPr>
              <a:t>– </a:t>
            </a:r>
            <a:r>
              <a:rPr lang="kk-KZ" sz="1600" dirty="0" smtClean="0">
                <a:solidFill>
                  <a:schemeClr val="bg1"/>
                </a:solidFill>
                <a:latin typeface="Arial" pitchFamily="34" charset="0"/>
                <a:cs typeface="Arial" pitchFamily="34" charset="0"/>
              </a:rPr>
              <a:t>азаматтар шешімдерді қабылдау үдерісін түсінуі және бақылауы тиіс. Бұл белгілі-бір шешімнің қалай және неліктен қабылданғанын көрулері міндетті деген сөз.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Заңға бағыну – </a:t>
            </a:r>
            <a:r>
              <a:rPr lang="kk-KZ" sz="1600" dirty="0" smtClean="0">
                <a:solidFill>
                  <a:schemeClr val="bg1"/>
                </a:solidFill>
                <a:latin typeface="Arial" pitchFamily="34" charset="0"/>
                <a:cs typeface="Arial" pitchFamily="34" charset="0"/>
              </a:rPr>
              <a:t>барлық шешімдер заңнамаға сәйкес немесе жалпы заңға сәйкес екендігін білдіреді.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 Елеуге қабілеттілік – </a:t>
            </a:r>
            <a:r>
              <a:rPr lang="kk-KZ" sz="1600" dirty="0" smtClean="0">
                <a:solidFill>
                  <a:schemeClr val="bg1"/>
                </a:solidFill>
                <a:latin typeface="Arial" pitchFamily="34" charset="0"/>
                <a:cs typeface="Arial" pitchFamily="34" charset="0"/>
              </a:rPr>
              <a:t>жергілікті басқару халықтың әртүрлі мүдделерінің арасындағы тепе-теңдікті сақтай отырып, қоғамның сұраныстарына жауап беруге тырысулары тиіс.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 Инклюзивтілік – </a:t>
            </a:r>
            <a:r>
              <a:rPr lang="kk-KZ" sz="1600" dirty="0" smtClean="0">
                <a:solidFill>
                  <a:schemeClr val="bg1"/>
                </a:solidFill>
                <a:latin typeface="Arial" pitchFamily="34" charset="0"/>
                <a:cs typeface="Arial" pitchFamily="34" charset="0"/>
              </a:rPr>
              <a:t>қоғамның хал-ахуалы, шешімді қабылдау кезінде топтардың (соның ішінде әлсіз топтар) барлығының мүдделері есепке алынған кезде ғана жақсара түседі.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 Тиімділік – </a:t>
            </a:r>
            <a:r>
              <a:rPr lang="kk-KZ" sz="1600" dirty="0" smtClean="0">
                <a:solidFill>
                  <a:schemeClr val="bg1"/>
                </a:solidFill>
                <a:latin typeface="Arial" pitchFamily="34" charset="0"/>
                <a:cs typeface="Arial" pitchFamily="34" charset="0"/>
              </a:rPr>
              <a:t>мемлекет шешімдерді қабылдауы және үдерістерге ілесуі тиіс, онда ең жақсы нәтижелерге жету мақсатында үздік негізде кадрлар, ресурстар мен уақыт пайдаланылуы мүмкін. </a:t>
            </a:r>
            <a:endParaRPr lang="ru-RU" sz="1600" dirty="0" smtClean="0">
              <a:solidFill>
                <a:schemeClr val="bg1"/>
              </a:solidFill>
              <a:latin typeface="Arial" pitchFamily="34" charset="0"/>
              <a:cs typeface="Arial" pitchFamily="34" charset="0"/>
            </a:endParaRPr>
          </a:p>
          <a:p>
            <a:pPr lvl="0">
              <a:spcBef>
                <a:spcPts val="0"/>
              </a:spcBef>
            </a:pPr>
            <a:r>
              <a:rPr lang="kk-KZ" sz="1600" b="1" dirty="0" smtClean="0">
                <a:solidFill>
                  <a:schemeClr val="bg1"/>
                </a:solidFill>
                <a:latin typeface="Arial" pitchFamily="34" charset="0"/>
                <a:cs typeface="Arial" pitchFamily="34" charset="0"/>
              </a:rPr>
              <a:t>Қатысу және еліктірушілік </a:t>
            </a:r>
            <a:r>
              <a:rPr lang="ru-RU" sz="1600" dirty="0" smtClean="0">
                <a:solidFill>
                  <a:schemeClr val="bg1"/>
                </a:solidFill>
                <a:latin typeface="Arial" pitchFamily="34" charset="0"/>
                <a:cs typeface="Arial" pitchFamily="34" charset="0"/>
              </a:rPr>
              <a:t>– </a:t>
            </a:r>
            <a:r>
              <a:rPr lang="kk-KZ" sz="1600" dirty="0" smtClean="0">
                <a:solidFill>
                  <a:schemeClr val="bg1"/>
                </a:solidFill>
                <a:latin typeface="Arial" pitchFamily="34" charset="0"/>
                <a:cs typeface="Arial" pitchFamily="34" charset="0"/>
              </a:rPr>
              <a:t>барлық мүдделі тараптар шешімдерді қабылдау кезінде үдерістерге қатысу мүмкіншіліктері болуы тиіс (пікірлер сұраулар, ақпаратқа қол жетімділік, мінездемелер, үдерістің бір бөлігі болу)</a:t>
            </a:r>
            <a:r>
              <a:rPr lang="ru-RU" sz="1600" dirty="0" smtClean="0">
                <a:solidFill>
                  <a:schemeClr val="bg1"/>
                </a:solidFill>
                <a:latin typeface="Arial" pitchFamily="34" charset="0"/>
                <a:cs typeface="Arial" pitchFamily="34" charset="0"/>
              </a:rPr>
              <a:t>. </a:t>
            </a:r>
          </a:p>
          <a:p>
            <a:pPr>
              <a:spcBef>
                <a:spcPts val="0"/>
              </a:spcBef>
            </a:pPr>
            <a:r>
              <a:rPr lang="ru-RU" sz="1600" dirty="0" smtClean="0">
                <a:solidFill>
                  <a:schemeClr val="bg1"/>
                </a:solidFill>
                <a:latin typeface="Arial" pitchFamily="34" charset="0"/>
                <a:cs typeface="Arial" pitchFamily="34" charset="0"/>
              </a:rPr>
              <a:t> </a:t>
            </a:r>
            <a:r>
              <a:rPr lang="kk-KZ" sz="1600" b="1" dirty="0" smtClean="0">
                <a:solidFill>
                  <a:schemeClr val="bg1"/>
                </a:solidFill>
                <a:latin typeface="Arial" pitchFamily="34" charset="0"/>
                <a:cs typeface="Arial" pitchFamily="34" charset="0"/>
              </a:rPr>
              <a:t>Адам құқығы</a:t>
            </a:r>
            <a:r>
              <a:rPr lang="ru-RU" sz="1600" b="1" dirty="0" smtClean="0">
                <a:solidFill>
                  <a:schemeClr val="bg1"/>
                </a:solidFill>
                <a:latin typeface="Arial" pitchFamily="34" charset="0"/>
                <a:cs typeface="Arial" pitchFamily="34" charset="0"/>
              </a:rPr>
              <a:t> – </a:t>
            </a:r>
            <a:r>
              <a:rPr lang="kk-KZ" sz="1600" dirty="0" smtClean="0">
                <a:solidFill>
                  <a:schemeClr val="bg1"/>
                </a:solidFill>
                <a:latin typeface="Arial" pitchFamily="34" charset="0"/>
                <a:cs typeface="Arial" pitchFamily="34" charset="0"/>
              </a:rPr>
              <a:t>жергілікті басқару әрқашанда заңға және адамның негізгі құқықтарына бағынуға тиіс. </a:t>
            </a:r>
            <a:endParaRPr lang="ru-RU" sz="1600" b="1" dirty="0" smtClean="0">
              <a:solidFill>
                <a:schemeClr val="bg1"/>
              </a:solidFill>
              <a:latin typeface="Arial" pitchFamily="34" charset="0"/>
              <a:cs typeface="Arial" pitchFamily="34" charset="0"/>
            </a:endParaRPr>
          </a:p>
          <a:p>
            <a:pPr marL="0" indent="0">
              <a:spcBef>
                <a:spcPts val="0"/>
              </a:spcBef>
              <a:buNone/>
            </a:pPr>
            <a:r>
              <a:rPr lang="ru-RU" sz="1600" i="1" dirty="0" smtClean="0">
                <a:solidFill>
                  <a:schemeClr val="bg1"/>
                </a:solidFill>
                <a:cs typeface="Times New Roman" pitchFamily="18" charset="0"/>
              </a:rPr>
              <a:t>  Источник</a:t>
            </a:r>
            <a:r>
              <a:rPr lang="en-US" sz="1600" i="1" dirty="0" smtClean="0">
                <a:solidFill>
                  <a:schemeClr val="bg1"/>
                </a:solidFill>
                <a:cs typeface="Times New Roman" pitchFamily="18" charset="0"/>
              </a:rPr>
              <a:t>:</a:t>
            </a:r>
            <a:r>
              <a:rPr lang="ru-RU" sz="1600" i="1" dirty="0" smtClean="0">
                <a:solidFill>
                  <a:schemeClr val="bg1"/>
                </a:solidFill>
                <a:cs typeface="Times New Roman" pitchFamily="18" charset="0"/>
              </a:rPr>
              <a:t> </a:t>
            </a:r>
            <a:r>
              <a:rPr lang="en-US" sz="1600" i="1" dirty="0" smtClean="0">
                <a:solidFill>
                  <a:schemeClr val="bg1"/>
                </a:solidFill>
                <a:cs typeface="Times New Roman" pitchFamily="18" charset="0"/>
                <a:hlinkClick r:id="rId2"/>
              </a:rPr>
              <a:t>http://www.goodgovernance.org.au/about-good-governance/what-is-good-</a:t>
            </a:r>
            <a:r>
              <a:rPr lang="ru-RU" sz="1600" i="1" dirty="0" smtClean="0">
                <a:solidFill>
                  <a:schemeClr val="bg1"/>
                </a:solidFill>
                <a:cs typeface="Times New Roman" pitchFamily="18" charset="0"/>
              </a:rPr>
              <a:t>  </a:t>
            </a:r>
          </a:p>
          <a:p>
            <a:pPr marL="0" indent="0">
              <a:spcBef>
                <a:spcPts val="0"/>
              </a:spcBef>
              <a:buNone/>
            </a:pPr>
            <a:r>
              <a:rPr lang="ru-RU" sz="1600" i="1" dirty="0" smtClean="0">
                <a:solidFill>
                  <a:schemeClr val="bg1"/>
                </a:solidFill>
                <a:cs typeface="Times New Roman" pitchFamily="18" charset="0"/>
              </a:rPr>
              <a:t>  </a:t>
            </a:r>
            <a:r>
              <a:rPr lang="en-US" sz="1600" i="1" dirty="0" smtClean="0">
                <a:solidFill>
                  <a:schemeClr val="bg1"/>
                </a:solidFill>
                <a:cs typeface="Times New Roman" pitchFamily="18" charset="0"/>
              </a:rPr>
              <a:t>governance/#sthash.Hfp65v6v.dpuf</a:t>
            </a:r>
            <a:endParaRPr lang="ru-RU" sz="1600" i="1"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9392"/>
            <a:ext cx="8229600" cy="928670"/>
          </a:xfrm>
        </p:spPr>
        <p:txBody>
          <a:bodyPr>
            <a:normAutofit/>
          </a:bodyPr>
          <a:lstStyle/>
          <a:p>
            <a:r>
              <a:rPr lang="ru-RU" sz="3000" b="1" dirty="0" err="1" smtClean="0">
                <a:solidFill>
                  <a:schemeClr val="bg1"/>
                </a:solidFill>
                <a:latin typeface="Arial" pitchFamily="34" charset="0"/>
                <a:cs typeface="Arial" pitchFamily="34" charset="0"/>
              </a:rPr>
              <a:t>Негізгі</a:t>
            </a:r>
            <a:r>
              <a:rPr lang="ru-RU" sz="3000" b="1" dirty="0" smtClean="0">
                <a:solidFill>
                  <a:schemeClr val="bg1"/>
                </a:solidFill>
                <a:latin typeface="Arial" pitchFamily="34" charset="0"/>
                <a:cs typeface="Arial" pitchFamily="34" charset="0"/>
              </a:rPr>
              <a:t> </a:t>
            </a:r>
            <a:r>
              <a:rPr lang="ru-RU" sz="3000" b="1" dirty="0" err="1" smtClean="0">
                <a:solidFill>
                  <a:schemeClr val="bg1"/>
                </a:solidFill>
                <a:latin typeface="Arial" pitchFamily="34" charset="0"/>
                <a:cs typeface="Arial" pitchFamily="34" charset="0"/>
              </a:rPr>
              <a:t>принциптері</a:t>
            </a:r>
            <a:endParaRPr lang="ru-RU" sz="3000" b="1" dirty="0">
              <a:solidFill>
                <a:schemeClr val="bg1"/>
              </a:solidFill>
              <a:latin typeface="Arial" pitchFamily="34" charset="0"/>
              <a:cs typeface="Arial" pitchFamily="34" charset="0"/>
            </a:endParaRPr>
          </a:p>
        </p:txBody>
      </p:sp>
      <p:pic>
        <p:nvPicPr>
          <p:cNvPr id="4" name="Рисунок 3" descr="шаррр.jpg"/>
          <p:cNvPicPr>
            <a:picLocks noChangeAspect="1"/>
          </p:cNvPicPr>
          <p:nvPr/>
        </p:nvPicPr>
        <p:blipFill>
          <a:blip r:embed="rId3" cstate="print"/>
          <a:srcRect t="9900" b="19810"/>
          <a:stretch>
            <a:fillRect/>
          </a:stretch>
        </p:blipFill>
        <p:spPr>
          <a:xfrm>
            <a:off x="683568" y="836712"/>
            <a:ext cx="7921592" cy="5328592"/>
          </a:xfrm>
          <a:prstGeom prst="rect">
            <a:avLst/>
          </a:prstGeom>
        </p:spPr>
      </p:pic>
      <p:sp>
        <p:nvSpPr>
          <p:cNvPr id="5" name="Прямоугольник 4"/>
          <p:cNvSpPr/>
          <p:nvPr/>
        </p:nvSpPr>
        <p:spPr>
          <a:xfrm>
            <a:off x="4067944" y="1300698"/>
            <a:ext cx="1276311"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kk-KZ" sz="2000" b="1" dirty="0" smtClean="0"/>
              <a:t>Ашықтық</a:t>
            </a:r>
            <a:endParaRPr lang="ru-RU" sz="2000" b="1" dirty="0"/>
          </a:p>
        </p:txBody>
      </p:sp>
      <p:sp>
        <p:nvSpPr>
          <p:cNvPr id="6" name="Прямоугольник 5"/>
          <p:cNvSpPr/>
          <p:nvPr/>
        </p:nvSpPr>
        <p:spPr>
          <a:xfrm>
            <a:off x="6228184" y="1628800"/>
            <a:ext cx="1289712"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2000" b="1" dirty="0" smtClean="0"/>
              <a:t>Есеп </a:t>
            </a:r>
          </a:p>
          <a:p>
            <a:pPr algn="ctr"/>
            <a:r>
              <a:rPr lang="kk-KZ" sz="2000" b="1" dirty="0" smtClean="0"/>
              <a:t>берушілік</a:t>
            </a:r>
            <a:endParaRPr lang="ru-RU" sz="2000" b="1" dirty="0"/>
          </a:p>
        </p:txBody>
      </p:sp>
      <p:sp>
        <p:nvSpPr>
          <p:cNvPr id="7" name="Прямоугольник 6"/>
          <p:cNvSpPr/>
          <p:nvPr/>
        </p:nvSpPr>
        <p:spPr>
          <a:xfrm>
            <a:off x="6948264" y="3212976"/>
            <a:ext cx="987771" cy="98488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2000" b="1" dirty="0" smtClean="0"/>
              <a:t>Заңға</a:t>
            </a:r>
          </a:p>
          <a:p>
            <a:pPr algn="ctr"/>
            <a:r>
              <a:rPr lang="kk-KZ" sz="2000" b="1" dirty="0" smtClean="0"/>
              <a:t>бағыну</a:t>
            </a:r>
            <a:endParaRPr lang="ru-RU" sz="2000" b="1" dirty="0" smtClean="0"/>
          </a:p>
          <a:p>
            <a:endParaRPr lang="ru-RU" b="1" dirty="0"/>
          </a:p>
        </p:txBody>
      </p:sp>
      <p:sp>
        <p:nvSpPr>
          <p:cNvPr id="8" name="Прямоугольник 7"/>
          <p:cNvSpPr/>
          <p:nvPr/>
        </p:nvSpPr>
        <p:spPr>
          <a:xfrm>
            <a:off x="4143559" y="3140968"/>
            <a:ext cx="1076513"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2000" b="1" dirty="0" smtClean="0">
                <a:solidFill>
                  <a:schemeClr val="bg1"/>
                </a:solidFill>
              </a:rPr>
              <a:t>Тиімді</a:t>
            </a:r>
          </a:p>
          <a:p>
            <a:r>
              <a:rPr lang="kk-KZ" sz="2000" b="1" dirty="0" smtClean="0">
                <a:solidFill>
                  <a:schemeClr val="bg1"/>
                </a:solidFill>
              </a:rPr>
              <a:t>басқару</a:t>
            </a:r>
            <a:endParaRPr lang="ru-RU" sz="2000" b="1" dirty="0">
              <a:solidFill>
                <a:schemeClr val="bg1"/>
              </a:solidFill>
            </a:endParaRPr>
          </a:p>
        </p:txBody>
      </p:sp>
      <p:sp>
        <p:nvSpPr>
          <p:cNvPr id="9" name="Прямоугольник 8"/>
          <p:cNvSpPr/>
          <p:nvPr/>
        </p:nvSpPr>
        <p:spPr>
          <a:xfrm>
            <a:off x="6156176" y="4653136"/>
            <a:ext cx="1496885"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2000" b="1" dirty="0" smtClean="0"/>
              <a:t>Елеуге</a:t>
            </a:r>
          </a:p>
          <a:p>
            <a:pPr algn="ctr"/>
            <a:r>
              <a:rPr lang="kk-KZ" sz="2000" b="1" dirty="0" smtClean="0"/>
              <a:t>қабілеттілік</a:t>
            </a:r>
            <a:endParaRPr lang="ru-RU" sz="2000" b="1" dirty="0"/>
          </a:p>
        </p:txBody>
      </p:sp>
      <p:sp>
        <p:nvSpPr>
          <p:cNvPr id="10" name="Прямоугольник 9"/>
          <p:cNvSpPr/>
          <p:nvPr/>
        </p:nvSpPr>
        <p:spPr>
          <a:xfrm>
            <a:off x="3960544" y="4941168"/>
            <a:ext cx="148822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b="1" dirty="0" smtClean="0"/>
              <a:t>Қатысу</a:t>
            </a:r>
          </a:p>
          <a:p>
            <a:pPr algn="ctr"/>
            <a:r>
              <a:rPr lang="kk-KZ" b="1" dirty="0" smtClean="0"/>
              <a:t>және</a:t>
            </a:r>
          </a:p>
          <a:p>
            <a:pPr algn="ctr"/>
            <a:r>
              <a:rPr lang="kk-KZ" b="1" dirty="0" smtClean="0"/>
              <a:t>еліктірушілік</a:t>
            </a:r>
            <a:endParaRPr lang="ru-RU" b="1" dirty="0"/>
          </a:p>
        </p:txBody>
      </p:sp>
      <p:sp>
        <p:nvSpPr>
          <p:cNvPr id="11" name="Прямоугольник 10"/>
          <p:cNvSpPr/>
          <p:nvPr/>
        </p:nvSpPr>
        <p:spPr>
          <a:xfrm>
            <a:off x="1691680" y="4869160"/>
            <a:ext cx="1483098"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kk-KZ" sz="1600" b="1" dirty="0" smtClean="0"/>
              <a:t>Инклюзивтілік</a:t>
            </a:r>
            <a:endParaRPr lang="ru-RU" sz="1600" b="1" dirty="0"/>
          </a:p>
        </p:txBody>
      </p:sp>
      <p:sp>
        <p:nvSpPr>
          <p:cNvPr id="12" name="Прямоугольник 11"/>
          <p:cNvSpPr/>
          <p:nvPr/>
        </p:nvSpPr>
        <p:spPr>
          <a:xfrm>
            <a:off x="1259632" y="3284984"/>
            <a:ext cx="1118255" cy="369332"/>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kk-KZ" b="1" dirty="0" smtClean="0"/>
              <a:t>Тиімділік</a:t>
            </a:r>
            <a:endParaRPr lang="ru-RU" b="1" dirty="0"/>
          </a:p>
        </p:txBody>
      </p:sp>
      <p:sp>
        <p:nvSpPr>
          <p:cNvPr id="13" name="Прямоугольник 12"/>
          <p:cNvSpPr/>
          <p:nvPr/>
        </p:nvSpPr>
        <p:spPr>
          <a:xfrm>
            <a:off x="1943948" y="1628800"/>
            <a:ext cx="104387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kk-KZ" sz="2000" b="1" dirty="0" smtClean="0"/>
              <a:t>Адам </a:t>
            </a:r>
          </a:p>
          <a:p>
            <a:pPr algn="ctr"/>
            <a:r>
              <a:rPr lang="kk-KZ" sz="2000" b="1" dirty="0" smtClean="0"/>
              <a:t>құқығы</a:t>
            </a:r>
            <a:endParaRPr lang="ru-RU"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22.jpg"/>
          <p:cNvPicPr>
            <a:picLocks noChangeAspect="1"/>
          </p:cNvPicPr>
          <p:nvPr/>
        </p:nvPicPr>
        <p:blipFill>
          <a:blip r:embed="rId3" cstate="print"/>
          <a:stretch>
            <a:fillRect/>
          </a:stretch>
        </p:blipFill>
        <p:spPr>
          <a:xfrm>
            <a:off x="0" y="1484784"/>
            <a:ext cx="5858932" cy="4896544"/>
          </a:xfrm>
          <a:prstGeom prst="rect">
            <a:avLst/>
          </a:prstGeom>
        </p:spPr>
      </p:pic>
      <p:pic>
        <p:nvPicPr>
          <p:cNvPr id="14" name="Рисунок 13" descr="1.jpg"/>
          <p:cNvPicPr>
            <a:picLocks noChangeAspect="1"/>
          </p:cNvPicPr>
          <p:nvPr/>
        </p:nvPicPr>
        <p:blipFill>
          <a:blip r:embed="rId4" cstate="print"/>
          <a:srcRect l="23237" r="11126" b="21794"/>
          <a:stretch>
            <a:fillRect/>
          </a:stretch>
        </p:blipFill>
        <p:spPr>
          <a:xfrm>
            <a:off x="5076056" y="1844824"/>
            <a:ext cx="4067944" cy="4032448"/>
          </a:xfrm>
          <a:prstGeom prst="rect">
            <a:avLst/>
          </a:prstGeom>
        </p:spPr>
      </p:pic>
      <p:sp>
        <p:nvSpPr>
          <p:cNvPr id="2" name="Заголовок 1"/>
          <p:cNvSpPr>
            <a:spLocks noGrp="1"/>
          </p:cNvSpPr>
          <p:nvPr>
            <p:ph type="title"/>
          </p:nvPr>
        </p:nvSpPr>
        <p:spPr>
          <a:xfrm>
            <a:off x="323528" y="260648"/>
            <a:ext cx="8496944" cy="928670"/>
          </a:xfrm>
        </p:spPr>
        <p:style>
          <a:lnRef idx="2">
            <a:schemeClr val="accent6"/>
          </a:lnRef>
          <a:fillRef idx="1">
            <a:schemeClr val="lt1"/>
          </a:fillRef>
          <a:effectRef idx="0">
            <a:schemeClr val="accent6"/>
          </a:effectRef>
          <a:fontRef idx="minor">
            <a:schemeClr val="dk1"/>
          </a:fontRef>
        </p:style>
        <p:txBody>
          <a:bodyPr>
            <a:normAutofit/>
          </a:bodyPr>
          <a:lstStyle/>
          <a:p>
            <a:r>
              <a:rPr lang="kk-KZ" sz="2400" b="1" dirty="0" smtClean="0"/>
              <a:t>Қатысу және </a:t>
            </a:r>
            <a:r>
              <a:rPr lang="kk-KZ" sz="2400" b="1" dirty="0" smtClean="0"/>
              <a:t>қызығушылық</a:t>
            </a:r>
            <a:r>
              <a:rPr lang="ru-RU" sz="2400" b="1" dirty="0" smtClean="0">
                <a:solidFill>
                  <a:schemeClr val="bg1"/>
                </a:solidFill>
                <a:cs typeface="Times New Roman" pitchFamily="18" charset="0"/>
              </a:rPr>
              <a:t> </a:t>
            </a:r>
            <a:r>
              <a:rPr lang="ru-RU" sz="2400" b="1" dirty="0" smtClean="0">
                <a:solidFill>
                  <a:schemeClr val="bg1"/>
                </a:solidFill>
                <a:cs typeface="Times New Roman" pitchFamily="18" charset="0"/>
              </a:rPr>
              <a:t>- </a:t>
            </a:r>
            <a:r>
              <a:rPr lang="ru-RU" sz="2400" b="1" dirty="0" err="1" smtClean="0">
                <a:solidFill>
                  <a:schemeClr val="bg1"/>
                </a:solidFill>
                <a:cs typeface="Times New Roman" pitchFamily="18" charset="0"/>
              </a:rPr>
              <a:t>тиімді</a:t>
            </a:r>
            <a:r>
              <a:rPr lang="ru-RU" sz="2400" b="1" dirty="0" smtClean="0">
                <a:solidFill>
                  <a:schemeClr val="bg1"/>
                </a:solidFill>
                <a:cs typeface="Times New Roman" pitchFamily="18" charset="0"/>
              </a:rPr>
              <a:t> </a:t>
            </a:r>
            <a:r>
              <a:rPr lang="ru-RU" sz="2400" b="1" dirty="0" err="1" smtClean="0">
                <a:solidFill>
                  <a:schemeClr val="bg1"/>
                </a:solidFill>
                <a:cs typeface="Times New Roman" pitchFamily="18" charset="0"/>
              </a:rPr>
              <a:t>басқарудың негізгі</a:t>
            </a:r>
            <a:r>
              <a:rPr lang="ru-RU" sz="2400" b="1" dirty="0" smtClean="0">
                <a:solidFill>
                  <a:schemeClr val="bg1"/>
                </a:solidFill>
                <a:cs typeface="Times New Roman" pitchFamily="18" charset="0"/>
              </a:rPr>
              <a:t> </a:t>
            </a:r>
            <a:r>
              <a:rPr lang="ru-RU" sz="2400" b="1" dirty="0" err="1" smtClean="0">
                <a:solidFill>
                  <a:schemeClr val="bg1"/>
                </a:solidFill>
                <a:cs typeface="Times New Roman" pitchFamily="18" charset="0"/>
              </a:rPr>
              <a:t>принциптері</a:t>
            </a:r>
            <a:endParaRPr lang="ru-RU" sz="2400" b="1" dirty="0">
              <a:solidFill>
                <a:schemeClr val="bg1"/>
              </a:solidFill>
              <a:cs typeface="Times New Roman" pitchFamily="18" charset="0"/>
            </a:endParaRPr>
          </a:p>
        </p:txBody>
      </p:sp>
      <p:sp>
        <p:nvSpPr>
          <p:cNvPr id="10" name="Прямоугольник 9"/>
          <p:cNvSpPr/>
          <p:nvPr/>
        </p:nvSpPr>
        <p:spPr>
          <a:xfrm>
            <a:off x="7164288" y="5013176"/>
            <a:ext cx="1584176" cy="72008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kk-KZ" sz="1300" b="1" dirty="0" smtClean="0">
                <a:latin typeface="Times New Roman" pitchFamily="18" charset="0"/>
                <a:cs typeface="Times New Roman" pitchFamily="18" charset="0"/>
              </a:rPr>
              <a:t>Елге  қолайлы жағдай жасау</a:t>
            </a:r>
            <a:endParaRPr lang="ru-RU" sz="1300" b="1" dirty="0">
              <a:latin typeface="Times New Roman" pitchFamily="18" charset="0"/>
              <a:cs typeface="Times New Roman" pitchFamily="18" charset="0"/>
            </a:endParaRPr>
          </a:p>
        </p:txBody>
      </p:sp>
      <p:sp>
        <p:nvSpPr>
          <p:cNvPr id="11" name="Прямоугольник 10"/>
          <p:cNvSpPr/>
          <p:nvPr/>
        </p:nvSpPr>
        <p:spPr>
          <a:xfrm>
            <a:off x="5076056" y="5085184"/>
            <a:ext cx="1440160" cy="72008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r"/>
            <a:r>
              <a:rPr lang="kk-KZ" sz="1300" b="1" dirty="0" smtClean="0">
                <a:latin typeface="Times New Roman" pitchFamily="18" charset="0"/>
                <a:cs typeface="Times New Roman" pitchFamily="18" charset="0"/>
              </a:rPr>
              <a:t>Елдің ынтасын арттыру </a:t>
            </a:r>
            <a:endParaRPr lang="ru-RU" sz="1300" b="1" dirty="0">
              <a:latin typeface="Times New Roman" pitchFamily="18" charset="0"/>
              <a:cs typeface="Times New Roman" pitchFamily="18" charset="0"/>
            </a:endParaRPr>
          </a:p>
        </p:txBody>
      </p:sp>
      <p:sp>
        <p:nvSpPr>
          <p:cNvPr id="12" name="Прямоугольник 11"/>
          <p:cNvSpPr/>
          <p:nvPr/>
        </p:nvSpPr>
        <p:spPr>
          <a:xfrm>
            <a:off x="7452320" y="1484784"/>
            <a:ext cx="1476672" cy="72008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sz="1050" b="1" dirty="0" smtClean="0">
              <a:solidFill>
                <a:schemeClr val="bg1"/>
              </a:solidFill>
              <a:latin typeface="Times New Roman" pitchFamily="18" charset="0"/>
              <a:cs typeface="Times New Roman" pitchFamily="18" charset="0"/>
            </a:endParaRPr>
          </a:p>
          <a:p>
            <a:pPr algn="ctr"/>
            <a:r>
              <a:rPr lang="ru-RU" sz="1200" b="1" dirty="0" err="1" smtClean="0">
                <a:solidFill>
                  <a:schemeClr val="bg1"/>
                </a:solidFill>
                <a:latin typeface="Times New Roman" pitchFamily="18" charset="0"/>
                <a:cs typeface="Times New Roman" pitchFamily="18" charset="0"/>
              </a:rPr>
              <a:t>Әлеуметтік және экономикалық жағдай жасау</a:t>
            </a:r>
            <a:r>
              <a:rPr lang="ru-RU" sz="1200" b="1" dirty="0" smtClean="0">
                <a:solidFill>
                  <a:schemeClr val="bg1"/>
                </a:solidFill>
                <a:latin typeface="Times New Roman" pitchFamily="18" charset="0"/>
                <a:cs typeface="Times New Roman" pitchFamily="18" charset="0"/>
              </a:rPr>
              <a:t> </a:t>
            </a:r>
            <a:endParaRPr lang="ru-RU" dirty="0"/>
          </a:p>
        </p:txBody>
      </p:sp>
      <p:cxnSp>
        <p:nvCxnSpPr>
          <p:cNvPr id="8" name="Соединительная линия уступом 7"/>
          <p:cNvCxnSpPr/>
          <p:nvPr/>
        </p:nvCxnSpPr>
        <p:spPr>
          <a:xfrm>
            <a:off x="4499992" y="2780928"/>
            <a:ext cx="2286101" cy="1296144"/>
          </a:xfrm>
          <a:prstGeom prst="bentConnector3">
            <a:avLst>
              <a:gd name="adj1" fmla="val 70816"/>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27984" y="2492896"/>
            <a:ext cx="1944216" cy="307777"/>
          </a:xfrm>
          <a:prstGeom prst="rect">
            <a:avLst/>
          </a:prstGeom>
          <a:noFill/>
        </p:spPr>
        <p:txBody>
          <a:bodyPr wrap="square" rtlCol="0">
            <a:spAutoFit/>
          </a:bodyPr>
          <a:lstStyle/>
          <a:p>
            <a:r>
              <a:rPr lang="ru-RU" sz="1400" b="1" dirty="0" err="1" smtClean="0">
                <a:solidFill>
                  <a:schemeClr val="bg1"/>
                </a:solidFill>
                <a:latin typeface="+mj-lt"/>
              </a:rPr>
              <a:t>Тиімді</a:t>
            </a:r>
            <a:r>
              <a:rPr lang="ru-RU" sz="1400" b="1" dirty="0" smtClean="0">
                <a:solidFill>
                  <a:schemeClr val="bg1"/>
                </a:solidFill>
                <a:latin typeface="+mj-lt"/>
              </a:rPr>
              <a:t> сектор</a:t>
            </a:r>
            <a:endParaRPr lang="ru-RU" sz="1400" b="1" dirty="0">
              <a:solidFill>
                <a:schemeClr val="bg1"/>
              </a:solidFill>
              <a:latin typeface="+mj-lt"/>
            </a:endParaRPr>
          </a:p>
        </p:txBody>
      </p:sp>
      <p:sp>
        <p:nvSpPr>
          <p:cNvPr id="16" name="Прямоугольник 15"/>
          <p:cNvSpPr/>
          <p:nvPr/>
        </p:nvSpPr>
        <p:spPr>
          <a:xfrm>
            <a:off x="323528" y="3861048"/>
            <a:ext cx="955710"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cap="none" spc="0" dirty="0" smtClean="0">
                <a:ln w="50800"/>
                <a:solidFill>
                  <a:schemeClr val="bg1">
                    <a:shade val="50000"/>
                  </a:schemeClr>
                </a:solidFill>
                <a:effectLst/>
              </a:rPr>
              <a:t>Бизнес</a:t>
            </a:r>
            <a:endParaRPr lang="ru-RU" sz="2000" b="1" cap="none" spc="0" dirty="0">
              <a:ln w="50800"/>
              <a:solidFill>
                <a:schemeClr val="bg1">
                  <a:shade val="50000"/>
                </a:schemeClr>
              </a:solidFill>
              <a:effectLst/>
            </a:endParaRPr>
          </a:p>
        </p:txBody>
      </p:sp>
      <p:sp>
        <p:nvSpPr>
          <p:cNvPr id="17" name="Прямоугольник 16"/>
          <p:cNvSpPr/>
          <p:nvPr/>
        </p:nvSpPr>
        <p:spPr>
          <a:xfrm>
            <a:off x="6444208" y="2780928"/>
            <a:ext cx="1335494"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cap="none" spc="0" dirty="0" err="1" smtClean="0">
                <a:ln w="50800"/>
                <a:solidFill>
                  <a:schemeClr val="bg1">
                    <a:shade val="50000"/>
                  </a:schemeClr>
                </a:solidFill>
                <a:effectLst/>
              </a:rPr>
              <a:t>Мемлекет</a:t>
            </a:r>
            <a:endParaRPr lang="ru-RU" sz="2000" b="1" cap="none" spc="0" dirty="0">
              <a:ln w="50800"/>
              <a:solidFill>
                <a:schemeClr val="bg1">
                  <a:shade val="50000"/>
                </a:schemeClr>
              </a:solidFill>
              <a:effectLst/>
            </a:endParaRPr>
          </a:p>
        </p:txBody>
      </p:sp>
      <p:sp>
        <p:nvSpPr>
          <p:cNvPr id="19" name="Прямоугольник 18"/>
          <p:cNvSpPr/>
          <p:nvPr/>
        </p:nvSpPr>
        <p:spPr>
          <a:xfrm>
            <a:off x="5436096" y="4221088"/>
            <a:ext cx="128195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b="1" cap="none" spc="0" dirty="0" err="1" smtClean="0">
                <a:ln w="50800"/>
                <a:solidFill>
                  <a:schemeClr val="bg1">
                    <a:shade val="50000"/>
                  </a:schemeClr>
                </a:solidFill>
                <a:effectLst/>
              </a:rPr>
              <a:t>Азаматтық</a:t>
            </a:r>
            <a:endParaRPr lang="ru-RU" b="1" dirty="0" smtClean="0">
              <a:ln w="50800"/>
              <a:solidFill>
                <a:schemeClr val="bg1">
                  <a:shade val="50000"/>
                </a:schemeClr>
              </a:solidFill>
            </a:endParaRPr>
          </a:p>
          <a:p>
            <a:pPr algn="ctr"/>
            <a:r>
              <a:rPr lang="ru-RU" b="1" cap="none" spc="0" dirty="0" err="1" smtClean="0">
                <a:ln w="50800"/>
                <a:solidFill>
                  <a:schemeClr val="bg1">
                    <a:shade val="50000"/>
                  </a:schemeClr>
                </a:solidFill>
                <a:effectLst/>
              </a:rPr>
              <a:t>қоғам</a:t>
            </a:r>
            <a:endParaRPr lang="ru-RU" b="1" cap="none" spc="0" dirty="0">
              <a:ln w="50800"/>
              <a:solidFill>
                <a:schemeClr val="bg1">
                  <a:shade val="50000"/>
                </a:schemeClr>
              </a:solidFill>
              <a:effectLst/>
            </a:endParaRPr>
          </a:p>
        </p:txBody>
      </p:sp>
      <p:sp>
        <p:nvSpPr>
          <p:cNvPr id="21" name="Прямоугольник 20"/>
          <p:cNvSpPr/>
          <p:nvPr/>
        </p:nvSpPr>
        <p:spPr>
          <a:xfrm>
            <a:off x="179512" y="2132856"/>
            <a:ext cx="1335494"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cap="none" spc="0" dirty="0" err="1" smtClean="0">
                <a:ln w="50800"/>
                <a:solidFill>
                  <a:schemeClr val="bg1">
                    <a:shade val="50000"/>
                  </a:schemeClr>
                </a:solidFill>
                <a:effectLst/>
              </a:rPr>
              <a:t>Мемлекет</a:t>
            </a:r>
            <a:endParaRPr lang="ru-RU" sz="2000" b="1" cap="none" spc="0" dirty="0">
              <a:ln w="50800"/>
              <a:solidFill>
                <a:schemeClr val="bg1">
                  <a:shade val="50000"/>
                </a:schemeClr>
              </a:solidFill>
              <a:effectLst/>
            </a:endParaRPr>
          </a:p>
        </p:txBody>
      </p:sp>
      <p:sp>
        <p:nvSpPr>
          <p:cNvPr id="22" name="Прямоугольник 21"/>
          <p:cNvSpPr/>
          <p:nvPr/>
        </p:nvSpPr>
        <p:spPr>
          <a:xfrm>
            <a:off x="7604720" y="4517504"/>
            <a:ext cx="955710"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cap="none" spc="0" dirty="0" smtClean="0">
                <a:ln w="50800"/>
                <a:solidFill>
                  <a:schemeClr val="bg1">
                    <a:shade val="50000"/>
                  </a:schemeClr>
                </a:solidFill>
                <a:effectLst/>
              </a:rPr>
              <a:t>Бизнес</a:t>
            </a:r>
            <a:endParaRPr lang="ru-RU" sz="2000" b="1" cap="none" spc="0" dirty="0">
              <a:ln w="50800"/>
              <a:solidFill>
                <a:schemeClr val="bg1">
                  <a:shade val="50000"/>
                </a:schemeClr>
              </a:solidFill>
              <a:effectLst/>
            </a:endParaRPr>
          </a:p>
        </p:txBody>
      </p:sp>
      <p:sp>
        <p:nvSpPr>
          <p:cNvPr id="23" name="Прямоугольник 22"/>
          <p:cNvSpPr/>
          <p:nvPr/>
        </p:nvSpPr>
        <p:spPr>
          <a:xfrm>
            <a:off x="251520" y="5301208"/>
            <a:ext cx="128195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b="1" cap="none" spc="0" dirty="0" err="1" smtClean="0">
                <a:ln w="50800"/>
                <a:solidFill>
                  <a:schemeClr val="bg1">
                    <a:shade val="50000"/>
                  </a:schemeClr>
                </a:solidFill>
                <a:effectLst/>
              </a:rPr>
              <a:t>Азаматтық</a:t>
            </a:r>
            <a:endParaRPr lang="ru-RU" b="1" dirty="0" smtClean="0">
              <a:ln w="50800"/>
              <a:solidFill>
                <a:schemeClr val="bg1">
                  <a:shade val="50000"/>
                </a:schemeClr>
              </a:solidFill>
            </a:endParaRPr>
          </a:p>
          <a:p>
            <a:pPr algn="ctr"/>
            <a:r>
              <a:rPr lang="ru-RU" b="1" cap="none" spc="0" dirty="0" err="1" smtClean="0">
                <a:ln w="50800"/>
                <a:solidFill>
                  <a:schemeClr val="bg1">
                    <a:shade val="50000"/>
                  </a:schemeClr>
                </a:solidFill>
                <a:effectLst/>
              </a:rPr>
              <a:t>қоғам</a:t>
            </a:r>
            <a:endParaRPr lang="ru-RU"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0"/>
            <a:ext cx="7889530" cy="11967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b="1" u="sng" dirty="0" smtClean="0">
                <a:solidFill>
                  <a:schemeClr val="bg1">
                    <a:lumMod val="95000"/>
                    <a:lumOff val="5000"/>
                  </a:schemeClr>
                </a:solidFill>
                <a:cs typeface="Times New Roman" pitchFamily="18" charset="0"/>
              </a:rPr>
              <a:t>1 </a:t>
            </a:r>
            <a:r>
              <a:rPr lang="ru-RU" sz="2200" b="1" u="sng" dirty="0" err="1" smtClean="0">
                <a:solidFill>
                  <a:schemeClr val="bg1">
                    <a:lumMod val="95000"/>
                    <a:lumOff val="5000"/>
                  </a:schemeClr>
                </a:solidFill>
                <a:cs typeface="Times New Roman" pitchFamily="18" charset="0"/>
              </a:rPr>
              <a:t>мысал</a:t>
            </a:r>
            <a:r>
              <a:rPr lang="ru-RU" sz="2200" b="1" u="sng" dirty="0" smtClean="0">
                <a:solidFill>
                  <a:schemeClr val="bg1">
                    <a:lumMod val="95000"/>
                    <a:lumOff val="5000"/>
                  </a:schemeClr>
                </a:solidFill>
                <a:cs typeface="Times New Roman" pitchFamily="18" charset="0"/>
              </a:rPr>
              <a:t>. </a:t>
            </a:r>
            <a:r>
              <a:rPr lang="kk-KZ" sz="2400" b="1" dirty="0" smtClean="0">
                <a:latin typeface="Arial" pitchFamily="34" charset="0"/>
                <a:cs typeface="Arial" pitchFamily="34" charset="0"/>
              </a:rPr>
              <a:t>Жетілдірілген/оңтайландырылған мемлекеттік қызмет көрсетулер </a:t>
            </a:r>
            <a:endParaRPr lang="ru-RU" sz="2400" dirty="0" smtClean="0">
              <a:latin typeface="Arial" pitchFamily="34" charset="0"/>
              <a:cs typeface="Arial" pitchFamily="34" charset="0"/>
            </a:endParaRPr>
          </a:p>
          <a:p>
            <a:pPr algn="ctr"/>
            <a:r>
              <a:rPr lang="kk-KZ" sz="2400" b="1" dirty="0" smtClean="0">
                <a:latin typeface="Arial" pitchFamily="34" charset="0"/>
                <a:cs typeface="Arial" pitchFamily="34" charset="0"/>
              </a:rPr>
              <a:t> (Халыққа қызмет көрсету орталықтары) *</a:t>
            </a:r>
            <a:endParaRPr lang="ru-RU" dirty="0">
              <a:latin typeface="Arial" pitchFamily="34" charset="0"/>
              <a:cs typeface="Arial" pitchFamily="34" charset="0"/>
            </a:endParaRPr>
          </a:p>
        </p:txBody>
      </p:sp>
      <p:sp>
        <p:nvSpPr>
          <p:cNvPr id="15" name="Содержимое 2"/>
          <p:cNvSpPr>
            <a:spLocks noGrp="1"/>
          </p:cNvSpPr>
          <p:nvPr>
            <p:ph idx="1"/>
          </p:nvPr>
        </p:nvSpPr>
        <p:spPr>
          <a:xfrm>
            <a:off x="285720" y="1285860"/>
            <a:ext cx="8643966" cy="5572140"/>
          </a:xfrm>
        </p:spPr>
        <p:txBody>
          <a:bodyPr>
            <a:noAutofit/>
          </a:bodyPr>
          <a:lstStyle/>
          <a:p>
            <a:pPr>
              <a:spcBef>
                <a:spcPts val="0"/>
              </a:spcBef>
              <a:buNone/>
            </a:pPr>
            <a:r>
              <a:rPr lang="kk-KZ" sz="1900" dirty="0" smtClean="0">
                <a:solidFill>
                  <a:schemeClr val="bg1"/>
                </a:solidFill>
                <a:latin typeface="Arial" pitchFamily="34" charset="0"/>
                <a:cs typeface="Arial" pitchFamily="34" charset="0"/>
              </a:rPr>
              <a:t>     Барлығымыздың есімізде, жеке куәлік пен мекен-жай анықтамасын алуға төлқұжат үстеліне кіру үшін ұзақ сонар кезекте тұруға мәжбүр болатынбыз. Адамдар мемлекеттік қызметтерді алу үшін кезекті  таңғы сағат 5-тен бастап алатын. 2005 жылы Елбасының Қазақстан халқына «Қазақстан экономикалық, әлеуметтік және саяси жедел жаңару жолында» атты жолдауы төңірегінде Қазақстан Республикасының Үкіметі мемлекеттік мекемелерді (Қазақстан Республикасының  Әділет Министрлігі жанында халыққа қызмет көрсету орталықтарын (ХҚҚО) құруды қаулы етті , онда арыздарды қабылдау мен рәсімделген құжаттарды беру  бойынша мемлекеттік қызметтерді көрсету «бур терезе» қағидасы бойынша ұсынылған. Бұл қазақстандықтардық өмірін біршама жеңілдетті және қазіргі таңда төлқұжатты алу процедурасы қарапайым, қысқа мерзімді және ыңғайлы.  </a:t>
            </a:r>
            <a:endParaRPr lang="ru-RU" sz="1900" dirty="0" smtClean="0">
              <a:solidFill>
                <a:schemeClr val="bg1"/>
              </a:solidFill>
              <a:latin typeface="Arial" pitchFamily="34" charset="0"/>
              <a:cs typeface="Arial" pitchFamily="34" charset="0"/>
            </a:endParaRPr>
          </a:p>
          <a:p>
            <a:pPr>
              <a:buNone/>
            </a:pPr>
            <a:r>
              <a:rPr lang="kk-KZ" sz="1900" dirty="0" smtClean="0">
                <a:solidFill>
                  <a:schemeClr val="bg1"/>
                </a:solidFill>
                <a:latin typeface="Arial" pitchFamily="34" charset="0"/>
                <a:cs typeface="Arial" pitchFamily="34" charset="0"/>
              </a:rPr>
              <a:t>     Бұл мысал «жоғарыдағы» бастаманы суреттейді. </a:t>
            </a:r>
            <a:endParaRPr lang="ru-RU" sz="1900" dirty="0" smtClean="0">
              <a:solidFill>
                <a:schemeClr val="bg1"/>
              </a:solidFill>
              <a:latin typeface="Arial" pitchFamily="34" charset="0"/>
              <a:cs typeface="Arial" pitchFamily="34" charset="0"/>
            </a:endParaRPr>
          </a:p>
          <a:p>
            <a:pPr>
              <a:buNone/>
            </a:pPr>
            <a:r>
              <a:rPr lang="kk-KZ" sz="1900" dirty="0" smtClean="0">
                <a:solidFill>
                  <a:schemeClr val="bg1"/>
                </a:solidFill>
                <a:latin typeface="Arial" pitchFamily="34" charset="0"/>
                <a:cs typeface="Arial" pitchFamily="34" charset="0"/>
              </a:rPr>
              <a:t>      Ал сізде халыққы арналған қызмет көрсетудерді </a:t>
            </a:r>
            <a:br>
              <a:rPr lang="kk-KZ" sz="1900" dirty="0" smtClean="0">
                <a:solidFill>
                  <a:schemeClr val="bg1"/>
                </a:solidFill>
                <a:latin typeface="Arial" pitchFamily="34" charset="0"/>
                <a:cs typeface="Arial" pitchFamily="34" charset="0"/>
              </a:rPr>
            </a:br>
            <a:r>
              <a:rPr lang="kk-KZ" sz="1900" dirty="0" smtClean="0">
                <a:solidFill>
                  <a:schemeClr val="bg1"/>
                </a:solidFill>
                <a:latin typeface="Arial" pitchFamily="34" charset="0"/>
                <a:cs typeface="Arial" pitchFamily="34" charset="0"/>
              </a:rPr>
              <a:t>осы тәрізді жетілдіретін идеялар бар ма?</a:t>
            </a:r>
            <a:endParaRPr lang="ru-RU" sz="1900" dirty="0" smtClean="0">
              <a:solidFill>
                <a:schemeClr val="bg1"/>
              </a:solidFill>
              <a:latin typeface="Arial" pitchFamily="34" charset="0"/>
              <a:cs typeface="Arial" pitchFamily="34" charset="0"/>
            </a:endParaRPr>
          </a:p>
          <a:p>
            <a:pPr marL="0" indent="0" fontAlgn="base">
              <a:spcBef>
                <a:spcPts val="0"/>
              </a:spcBef>
              <a:buNone/>
            </a:pPr>
            <a:r>
              <a:rPr lang="ru-RU" sz="1800" b="1" dirty="0" smtClean="0">
                <a:solidFill>
                  <a:schemeClr val="bg1"/>
                </a:solidFill>
                <a:cs typeface="Times New Roman" pitchFamily="18" charset="0"/>
              </a:rPr>
              <a:t> </a:t>
            </a:r>
          </a:p>
          <a:p>
            <a:pPr marL="0" indent="0" fontAlgn="base">
              <a:spcBef>
                <a:spcPts val="0"/>
              </a:spcBef>
              <a:buNone/>
            </a:pPr>
            <a:r>
              <a:rPr lang="ru-RU" sz="1800" dirty="0" smtClean="0">
                <a:solidFill>
                  <a:schemeClr val="bg1"/>
                </a:solidFill>
                <a:cs typeface="Times New Roman" pitchFamily="18" charset="0"/>
              </a:rPr>
              <a:t> </a:t>
            </a:r>
          </a:p>
        </p:txBody>
      </p:sp>
      <p:pic>
        <p:nvPicPr>
          <p:cNvPr id="6" name="Picture 3" descr="C:\Users\rkenzhetayeva\Desktop\Безымянный.png"/>
          <p:cNvPicPr>
            <a:picLocks noChangeAspect="1" noChangeArrowheads="1"/>
          </p:cNvPicPr>
          <p:nvPr/>
        </p:nvPicPr>
        <p:blipFill>
          <a:blip r:embed="rId2" cstate="print"/>
          <a:srcRect/>
          <a:stretch>
            <a:fillRect/>
          </a:stretch>
        </p:blipFill>
        <p:spPr bwMode="auto">
          <a:xfrm>
            <a:off x="6282522" y="5205930"/>
            <a:ext cx="2861478" cy="16520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gov.cap.ru/HOME/68/2010/%D1%82%D0%B0%D1%80%D0%B8%D1%84%D1%8B%20%D0%B8%20%D0%BD%D0%BE%D1%80%D0%BC%D0%B0%D1%82%D0%B8%D0%B2%D1%8B%20%D0%BD%D0%B0%20%D0%B6%D0%BA%D1%83/222.jpg"/>
          <p:cNvPicPr/>
          <p:nvPr/>
        </p:nvPicPr>
        <p:blipFill>
          <a:blip r:embed="rId2" cstate="print"/>
          <a:srcRect/>
          <a:stretch>
            <a:fillRect/>
          </a:stretch>
        </p:blipFill>
        <p:spPr bwMode="auto">
          <a:xfrm>
            <a:off x="6372200" y="4797152"/>
            <a:ext cx="2771800" cy="2060848"/>
          </a:xfrm>
          <a:prstGeom prst="rect">
            <a:avLst/>
          </a:prstGeom>
          <a:noFill/>
          <a:ln w="9525">
            <a:noFill/>
            <a:miter lim="800000"/>
            <a:headEnd/>
            <a:tailEnd/>
          </a:ln>
        </p:spPr>
      </p:pic>
      <p:sp>
        <p:nvSpPr>
          <p:cNvPr id="5" name="Прямоугольник 4"/>
          <p:cNvSpPr/>
          <p:nvPr/>
        </p:nvSpPr>
        <p:spPr>
          <a:xfrm>
            <a:off x="214282" y="0"/>
            <a:ext cx="8715436" cy="12144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smtClean="0">
              <a:solidFill>
                <a:schemeClr val="bg1">
                  <a:lumMod val="95000"/>
                  <a:lumOff val="5000"/>
                </a:schemeClr>
              </a:solidFill>
              <a:latin typeface="Arial" pitchFamily="34" charset="0"/>
              <a:cs typeface="Arial" pitchFamily="34" charset="0"/>
            </a:endParaRPr>
          </a:p>
          <a:p>
            <a:pPr algn="ctr"/>
            <a:endParaRPr lang="en-US" sz="2000" b="1" dirty="0" smtClean="0">
              <a:solidFill>
                <a:schemeClr val="bg1">
                  <a:lumMod val="95000"/>
                  <a:lumOff val="5000"/>
                </a:schemeClr>
              </a:solidFill>
              <a:latin typeface="Arial" pitchFamily="34" charset="0"/>
              <a:cs typeface="Arial" pitchFamily="34" charset="0"/>
            </a:endParaRPr>
          </a:p>
          <a:p>
            <a:pPr algn="ctr"/>
            <a:endParaRPr lang="en-US" sz="2000" b="1" dirty="0" smtClean="0">
              <a:solidFill>
                <a:schemeClr val="bg1">
                  <a:lumMod val="95000"/>
                  <a:lumOff val="5000"/>
                </a:schemeClr>
              </a:solidFill>
              <a:latin typeface="Arial" pitchFamily="34" charset="0"/>
              <a:cs typeface="Arial" pitchFamily="34" charset="0"/>
            </a:endParaRPr>
          </a:p>
          <a:p>
            <a:pPr algn="ctr"/>
            <a:r>
              <a:rPr lang="kk-KZ" sz="2000" b="1" dirty="0" smtClean="0">
                <a:latin typeface="Arial" pitchFamily="34" charset="0"/>
                <a:cs typeface="Arial" pitchFamily="34" charset="0"/>
              </a:rPr>
              <a:t>2 мысал. Тұрғын үй-коммуналдық шаруашылық аумағындағы жетілдірілген/оңтайландырылған мемлекеттік қызметтер мен нормативтік-құқықтық актілер</a:t>
            </a:r>
            <a:endParaRPr lang="ru-RU" sz="2000" dirty="0" smtClean="0">
              <a:latin typeface="Arial" pitchFamily="34" charset="0"/>
              <a:cs typeface="Arial" pitchFamily="34" charset="0"/>
            </a:endParaRPr>
          </a:p>
          <a:p>
            <a:pPr algn="ctr"/>
            <a:r>
              <a:rPr lang="kk-KZ" sz="2000" b="1" dirty="0" smtClean="0">
                <a:latin typeface="Arial" pitchFamily="34" charset="0"/>
                <a:cs typeface="Arial" pitchFamily="34" charset="0"/>
              </a:rPr>
              <a:t> Энерготиімді технологиялар</a:t>
            </a:r>
            <a:r>
              <a:rPr lang="ru-RU" sz="2000" b="1" dirty="0" smtClean="0">
                <a:latin typeface="Arial" pitchFamily="34" charset="0"/>
                <a:cs typeface="Arial" pitchFamily="34" charset="0"/>
              </a:rPr>
              <a:t> *</a:t>
            </a:r>
            <a:endParaRPr lang="ru-RU" sz="2000" dirty="0" smtClean="0">
              <a:latin typeface="Arial" pitchFamily="34" charset="0"/>
              <a:cs typeface="Arial" pitchFamily="34" charset="0"/>
            </a:endParaRPr>
          </a:p>
          <a:p>
            <a:pPr algn="ctr"/>
            <a:endParaRPr lang="ru-RU" sz="2000" b="1" dirty="0" smtClean="0">
              <a:solidFill>
                <a:schemeClr val="bg1">
                  <a:lumMod val="95000"/>
                  <a:lumOff val="5000"/>
                </a:schemeClr>
              </a:solidFill>
              <a:latin typeface="Arial" pitchFamily="34" charset="0"/>
              <a:cs typeface="Arial" pitchFamily="34" charset="0"/>
            </a:endParaRPr>
          </a:p>
          <a:p>
            <a:pPr algn="ctr"/>
            <a:endParaRPr lang="ru-RU" sz="2000" b="1" dirty="0" smtClean="0">
              <a:solidFill>
                <a:schemeClr val="bg1">
                  <a:lumMod val="95000"/>
                  <a:lumOff val="5000"/>
                </a:schemeClr>
              </a:solidFill>
              <a:latin typeface="Arial" pitchFamily="34" charset="0"/>
              <a:cs typeface="Arial" pitchFamily="34" charset="0"/>
            </a:endParaRPr>
          </a:p>
          <a:p>
            <a:pPr algn="ctr"/>
            <a:endParaRPr lang="ru-RU" sz="2000" dirty="0">
              <a:latin typeface="Arial" pitchFamily="34" charset="0"/>
              <a:cs typeface="Arial" pitchFamily="34" charset="0"/>
            </a:endParaRPr>
          </a:p>
        </p:txBody>
      </p:sp>
      <p:sp>
        <p:nvSpPr>
          <p:cNvPr id="10" name="Содержимое 2"/>
          <p:cNvSpPr>
            <a:spLocks noGrp="1"/>
          </p:cNvSpPr>
          <p:nvPr>
            <p:ph idx="1"/>
          </p:nvPr>
        </p:nvSpPr>
        <p:spPr>
          <a:xfrm>
            <a:off x="214282" y="1214422"/>
            <a:ext cx="8678198" cy="5929330"/>
          </a:xfrm>
        </p:spPr>
        <p:txBody>
          <a:bodyPr>
            <a:noAutofit/>
          </a:bodyPr>
          <a:lstStyle/>
          <a:p>
            <a:pPr>
              <a:spcBef>
                <a:spcPts val="0"/>
              </a:spcBef>
              <a:buNone/>
            </a:pPr>
            <a:r>
              <a:rPr lang="ru-RU" sz="1800" dirty="0" smtClean="0">
                <a:solidFill>
                  <a:schemeClr val="bg1"/>
                </a:solidFill>
                <a:latin typeface="Arial" pitchFamily="34" charset="0"/>
                <a:cs typeface="Arial" pitchFamily="34" charset="0"/>
              </a:rPr>
              <a:t>      </a:t>
            </a:r>
            <a:r>
              <a:rPr lang="kk-KZ" sz="1800" dirty="0" smtClean="0">
                <a:solidFill>
                  <a:schemeClr val="bg1"/>
                </a:solidFill>
                <a:latin typeface="Arial" pitchFamily="34" charset="0"/>
                <a:cs typeface="Arial" pitchFamily="34" charset="0"/>
              </a:rPr>
              <a:t>2011 жылы Қазақстан қалаларының бірінде жаңа шешім ұсынылды – тұрғын </a:t>
            </a:r>
            <a:r>
              <a:rPr lang="kk-KZ" sz="1800" dirty="0" smtClean="0">
                <a:solidFill>
                  <a:schemeClr val="bg1"/>
                </a:solidFill>
                <a:latin typeface="Arial" pitchFamily="34" charset="0"/>
                <a:cs typeface="Arial" pitchFamily="34" charset="0"/>
              </a:rPr>
              <a:t>үйлерде «</a:t>
            </a:r>
            <a:r>
              <a:rPr lang="kk-KZ" sz="1800" dirty="0" smtClean="0">
                <a:solidFill>
                  <a:schemeClr val="bg1"/>
                </a:solidFill>
                <a:latin typeface="Arial" pitchFamily="34" charset="0"/>
                <a:cs typeface="Arial" pitchFamily="34" charset="0"/>
              </a:rPr>
              <a:t>ақылды ұй" технологиясы бойынша  энерготиімді есептеуіштер қондырылды, </a:t>
            </a:r>
            <a:r>
              <a:rPr lang="kk-KZ" sz="1800" dirty="0" smtClean="0">
                <a:solidFill>
                  <a:schemeClr val="bg1"/>
                </a:solidFill>
                <a:latin typeface="Arial" pitchFamily="34" charset="0"/>
                <a:cs typeface="Arial" pitchFamily="34" charset="0"/>
              </a:rPr>
              <a:t>олар жылуды</a:t>
            </a:r>
            <a:r>
              <a:rPr lang="kk-KZ" sz="1800" dirty="0" smtClean="0">
                <a:solidFill>
                  <a:schemeClr val="bg1"/>
                </a:solidFill>
                <a:latin typeface="Arial" pitchFamily="34" charset="0"/>
                <a:cs typeface="Arial" pitchFamily="34" charset="0"/>
              </a:rPr>
              <a:t>, суды және электр қуатын пайдалануды анағұрлым тиімді және </a:t>
            </a:r>
            <a:r>
              <a:rPr lang="kk-KZ" sz="1800" dirty="0" smtClean="0">
                <a:solidFill>
                  <a:schemeClr val="bg1"/>
                </a:solidFill>
                <a:latin typeface="Arial" pitchFamily="34" charset="0"/>
                <a:cs typeface="Arial" pitchFamily="34" charset="0"/>
              </a:rPr>
              <a:t>үнемді есептейді</a:t>
            </a:r>
            <a:r>
              <a:rPr lang="kk-KZ" sz="1800" dirty="0" smtClean="0">
                <a:solidFill>
                  <a:schemeClr val="bg1"/>
                </a:solidFill>
                <a:latin typeface="Arial" pitchFamily="34" charset="0"/>
                <a:cs typeface="Arial" pitchFamily="34" charset="0"/>
              </a:rPr>
              <a:t>.</a:t>
            </a:r>
            <a:r>
              <a:rPr lang="ru-RU" sz="1800" dirty="0" smtClean="0">
                <a:solidFill>
                  <a:schemeClr val="bg1"/>
                </a:solidFill>
                <a:latin typeface="Arial" pitchFamily="34" charset="0"/>
                <a:cs typeface="Arial" pitchFamily="34" charset="0"/>
              </a:rPr>
              <a:t>     </a:t>
            </a:r>
          </a:p>
          <a:p>
            <a:pPr>
              <a:spcBef>
                <a:spcPts val="0"/>
              </a:spcBef>
              <a:buNone/>
            </a:pPr>
            <a:r>
              <a:rPr lang="kk-KZ" sz="1800" dirty="0" smtClean="0">
                <a:solidFill>
                  <a:schemeClr val="bg1"/>
                </a:solidFill>
                <a:latin typeface="Arial" pitchFamily="34" charset="0"/>
                <a:cs typeface="Arial" pitchFamily="34" charset="0"/>
              </a:rPr>
              <a:t>      Халықаралық </a:t>
            </a:r>
            <a:r>
              <a:rPr lang="kk-KZ" sz="1800" dirty="0" smtClean="0">
                <a:solidFill>
                  <a:schemeClr val="bg1"/>
                </a:solidFill>
                <a:latin typeface="Arial" pitchFamily="34" charset="0"/>
                <a:cs typeface="Arial" pitchFamily="34" charset="0"/>
              </a:rPr>
              <a:t>ұйым энерготиімділік сұрағы бойынша зерттеулерді жүргізуді </a:t>
            </a:r>
            <a:r>
              <a:rPr lang="kk-KZ" sz="1800" dirty="0" smtClean="0">
                <a:solidFill>
                  <a:schemeClr val="bg1"/>
                </a:solidFill>
                <a:latin typeface="Arial" pitchFamily="34" charset="0"/>
                <a:cs typeface="Arial" pitchFamily="34" charset="0"/>
              </a:rPr>
              <a:t>өткізуге бастамашы </a:t>
            </a:r>
            <a:r>
              <a:rPr lang="kk-KZ" sz="1800" dirty="0" smtClean="0">
                <a:solidFill>
                  <a:schemeClr val="bg1"/>
                </a:solidFill>
                <a:latin typeface="Arial" pitchFamily="34" charset="0"/>
                <a:cs typeface="Arial" pitchFamily="34" charset="0"/>
              </a:rPr>
              <a:t>ретінде шықты, бұл инновацияны енгізу негізіне кірді. Зерттеу кезінде, </a:t>
            </a:r>
            <a:r>
              <a:rPr lang="kk-KZ" sz="1800" dirty="0" smtClean="0">
                <a:solidFill>
                  <a:schemeClr val="bg1"/>
                </a:solidFill>
                <a:latin typeface="Arial" pitchFamily="34" charset="0"/>
                <a:cs typeface="Arial" pitchFamily="34" charset="0"/>
              </a:rPr>
              <a:t>тұрғындардың</a:t>
            </a:r>
            <a:r>
              <a:rPr lang="kk-KZ" sz="1800" dirty="0" smtClean="0">
                <a:solidFill>
                  <a:schemeClr val="bg1"/>
                </a:solidFill>
                <a:latin typeface="Arial" pitchFamily="34" charset="0"/>
                <a:cs typeface="Arial" pitchFamily="34" charset="0"/>
              </a:rPr>
              <a:t>, сарапшылардың, мемлекеттік тұрғын үй-коммуналдық </a:t>
            </a:r>
            <a:r>
              <a:rPr lang="kk-KZ" sz="1800" dirty="0" smtClean="0">
                <a:solidFill>
                  <a:schemeClr val="bg1"/>
                </a:solidFill>
                <a:latin typeface="Arial" pitchFamily="34" charset="0"/>
                <a:cs typeface="Arial" pitchFamily="34" charset="0"/>
              </a:rPr>
              <a:t>шаруашылығы аумағындағы </a:t>
            </a:r>
            <a:r>
              <a:rPr lang="kk-KZ" sz="1800" dirty="0" smtClean="0">
                <a:solidFill>
                  <a:schemeClr val="bg1"/>
                </a:solidFill>
                <a:latin typeface="Arial" pitchFamily="34" charset="0"/>
                <a:cs typeface="Arial" pitchFamily="34" charset="0"/>
              </a:rPr>
              <a:t>және мұндай есептеуіштерді басқа елдерде қондыру тәжірибесімен </a:t>
            </a:r>
            <a:r>
              <a:rPr lang="kk-KZ" sz="1800" dirty="0" smtClean="0">
                <a:solidFill>
                  <a:schemeClr val="bg1"/>
                </a:solidFill>
                <a:latin typeface="Arial" pitchFamily="34" charset="0"/>
                <a:cs typeface="Arial" pitchFamily="34" charset="0"/>
              </a:rPr>
              <a:t>бөлісе </a:t>
            </a:r>
            <a:r>
              <a:rPr lang="kk-KZ" sz="1800" dirty="0" smtClean="0">
                <a:solidFill>
                  <a:schemeClr val="bg1"/>
                </a:solidFill>
                <a:latin typeface="Arial" pitchFamily="34" charset="0"/>
                <a:cs typeface="Arial" pitchFamily="34" charset="0"/>
              </a:rPr>
              <a:t>алатын іскер компаниялардың қызметкерлерінің пікірлері есепке алынды.</a:t>
            </a:r>
          </a:p>
          <a:p>
            <a:pPr>
              <a:spcBef>
                <a:spcPts val="0"/>
              </a:spcBef>
              <a:buNone/>
            </a:pPr>
            <a:r>
              <a:rPr lang="kk-KZ" sz="1800" dirty="0" smtClean="0">
                <a:solidFill>
                  <a:schemeClr val="bg1"/>
                </a:solidFill>
                <a:latin typeface="Arial" pitchFamily="34" charset="0"/>
                <a:cs typeface="Arial" pitchFamily="34" charset="0"/>
              </a:rPr>
              <a:t>      Нәтижесінде</a:t>
            </a:r>
            <a:r>
              <a:rPr lang="kk-KZ" sz="1800" dirty="0" smtClean="0">
                <a:solidFill>
                  <a:schemeClr val="bg1"/>
                </a:solidFill>
                <a:latin typeface="Arial" pitchFamily="34" charset="0"/>
                <a:cs typeface="Arial" pitchFamily="34" charset="0"/>
              </a:rPr>
              <a:t>, мемлекеттің қолдауымен, тұрғындардың өздерінің және </a:t>
            </a:r>
            <a:r>
              <a:rPr lang="kk-KZ" sz="1800" dirty="0" smtClean="0">
                <a:solidFill>
                  <a:schemeClr val="bg1"/>
                </a:solidFill>
                <a:latin typeface="Arial" pitchFamily="34" charset="0"/>
                <a:cs typeface="Arial" pitchFamily="34" charset="0"/>
              </a:rPr>
              <a:t>кәсіпкерлердің күшімен </a:t>
            </a:r>
            <a:r>
              <a:rPr lang="kk-KZ" sz="1800" dirty="0" smtClean="0">
                <a:solidFill>
                  <a:schemeClr val="bg1"/>
                </a:solidFill>
                <a:latin typeface="Arial" pitchFamily="34" charset="0"/>
                <a:cs typeface="Arial" pitchFamily="34" charset="0"/>
              </a:rPr>
              <a:t>қажетті қондырғыларды және идеяны жүзеге асыру үшін қажетті </a:t>
            </a:r>
            <a:r>
              <a:rPr lang="kk-KZ" sz="1800" dirty="0" smtClean="0">
                <a:solidFill>
                  <a:schemeClr val="bg1"/>
                </a:solidFill>
                <a:latin typeface="Arial" pitchFamily="34" charset="0"/>
                <a:cs typeface="Arial" pitchFamily="34" charset="0"/>
              </a:rPr>
              <a:t>қаражаттар жиналды</a:t>
            </a:r>
            <a:r>
              <a:rPr lang="kk-KZ" sz="1800" dirty="0" smtClean="0">
                <a:solidFill>
                  <a:schemeClr val="bg1"/>
                </a:solidFill>
                <a:latin typeface="Arial" pitchFamily="34" charset="0"/>
                <a:cs typeface="Arial" pitchFamily="34" charset="0"/>
              </a:rPr>
              <a:t>. </a:t>
            </a:r>
          </a:p>
          <a:p>
            <a:pPr>
              <a:spcBef>
                <a:spcPts val="0"/>
              </a:spcBef>
              <a:buNone/>
            </a:pPr>
            <a:r>
              <a:rPr lang="kk-KZ" sz="1800" dirty="0" smtClean="0">
                <a:solidFill>
                  <a:schemeClr val="bg1"/>
                </a:solidFill>
                <a:latin typeface="Arial" pitchFamily="34" charset="0"/>
                <a:cs typeface="Arial" pitchFamily="34" charset="0"/>
              </a:rPr>
              <a:t>       Бұл </a:t>
            </a:r>
            <a:r>
              <a:rPr lang="kk-KZ" sz="1800" dirty="0" smtClean="0">
                <a:solidFill>
                  <a:schemeClr val="bg1"/>
                </a:solidFill>
                <a:latin typeface="Arial" pitchFamily="34" charset="0"/>
                <a:cs typeface="Arial" pitchFamily="34" charset="0"/>
              </a:rPr>
              <a:t>мысал, жағымды өзгерістер тұрғын үй-шаруашылық саясат деңгейінде мүмкін және қол </a:t>
            </a:r>
            <a:r>
              <a:rPr lang="kk-KZ" sz="1800" dirty="0" smtClean="0">
                <a:solidFill>
                  <a:schemeClr val="bg1"/>
                </a:solidFill>
                <a:latin typeface="Arial" pitchFamily="34" charset="0"/>
                <a:cs typeface="Arial" pitchFamily="34" charset="0"/>
              </a:rPr>
              <a:t>жетімді екендігін </a:t>
            </a:r>
            <a:r>
              <a:rPr lang="kk-KZ" sz="1800" dirty="0" smtClean="0">
                <a:solidFill>
                  <a:schemeClr val="bg1"/>
                </a:solidFill>
                <a:latin typeface="Arial" pitchFamily="34" charset="0"/>
                <a:cs typeface="Arial" pitchFamily="34" charset="0"/>
              </a:rPr>
              <a:t>дәлелдейді. Ал сіздерде осы секілді идеялар бар ма</a:t>
            </a:r>
            <a:r>
              <a:rPr lang="ru-RU" sz="1800" dirty="0" smtClean="0">
                <a:solidFill>
                  <a:schemeClr val="bg1"/>
                </a:solidFill>
                <a:latin typeface="Arial" pitchFamily="34" charset="0"/>
                <a:cs typeface="Arial" pitchFamily="34" charset="0"/>
              </a:rPr>
              <a:t>? </a:t>
            </a:r>
          </a:p>
          <a:p>
            <a:pPr>
              <a:spcBef>
                <a:spcPts val="0"/>
              </a:spcBef>
              <a:buNone/>
            </a:pPr>
            <a:endParaRPr lang="ru-RU" sz="1600" dirty="0" smtClean="0">
              <a:solidFill>
                <a:schemeClr val="bg1"/>
              </a:solidFill>
              <a:latin typeface="Arial" pitchFamily="34" charset="0"/>
              <a:cs typeface="Arial" pitchFamily="34" charset="0"/>
            </a:endParaRPr>
          </a:p>
          <a:p>
            <a:pPr marL="0" indent="0">
              <a:spcBef>
                <a:spcPts val="0"/>
              </a:spcBef>
              <a:buNone/>
            </a:pPr>
            <a:r>
              <a:rPr lang="kk-KZ" sz="1600" dirty="0" smtClean="0">
                <a:solidFill>
                  <a:srgbClr val="FF0000"/>
                </a:solidFill>
                <a:latin typeface="Arial" pitchFamily="34" charset="0"/>
                <a:cs typeface="Arial" pitchFamily="34" charset="0"/>
              </a:rPr>
              <a:t>Жоба қандай да бір қондырғыларды сатып алуға немесе құрылысына </a:t>
            </a:r>
          </a:p>
          <a:p>
            <a:pPr marL="0" indent="0">
              <a:spcBef>
                <a:spcPts val="0"/>
              </a:spcBef>
              <a:buNone/>
            </a:pPr>
            <a:r>
              <a:rPr lang="kk-KZ" sz="1600" dirty="0" smtClean="0">
                <a:solidFill>
                  <a:srgbClr val="FF0000"/>
                </a:solidFill>
                <a:latin typeface="Arial" pitchFamily="34" charset="0"/>
                <a:cs typeface="Arial" pitchFamily="34" charset="0"/>
              </a:rPr>
              <a:t>қыруар қаражаттарды қолдамайды</a:t>
            </a:r>
            <a:r>
              <a:rPr lang="ru-RU" sz="1600" dirty="0" smtClean="0">
                <a:solidFill>
                  <a:srgbClr val="FF0000"/>
                </a:solidFill>
                <a:latin typeface="Arial" pitchFamily="34" charset="0"/>
                <a:cs typeface="Arial" pitchFamily="34" charset="0"/>
              </a:rPr>
              <a:t>; </a:t>
            </a:r>
            <a:r>
              <a:rPr lang="kk-KZ" sz="1600" dirty="0" smtClean="0">
                <a:solidFill>
                  <a:srgbClr val="FF0000"/>
                </a:solidFill>
                <a:latin typeface="Arial" pitchFamily="34" charset="0"/>
                <a:cs typeface="Arial" pitchFamily="34" charset="0"/>
              </a:rPr>
              <a:t>өзгерістерге әкелетін және</a:t>
            </a:r>
          </a:p>
          <a:p>
            <a:pPr marL="0" indent="0">
              <a:spcBef>
                <a:spcPts val="0"/>
              </a:spcBef>
              <a:buNone/>
            </a:pPr>
            <a:r>
              <a:rPr lang="kk-KZ" sz="1600" dirty="0" smtClean="0">
                <a:solidFill>
                  <a:srgbClr val="FF0000"/>
                </a:solidFill>
                <a:latin typeface="Arial" pitchFamily="34" charset="0"/>
                <a:cs typeface="Arial" pitchFamily="34" charset="0"/>
              </a:rPr>
              <a:t> ресурстарды тарта алатын бастамаларды қолдайды</a:t>
            </a:r>
            <a:r>
              <a:rPr lang="ru-RU" sz="1600" dirty="0" smtClean="0">
                <a:solidFill>
                  <a:srgbClr val="FF0000"/>
                </a:solidFill>
                <a:latin typeface="Arial" pitchFamily="34" charset="0"/>
                <a:cs typeface="Arial" pitchFamily="34" charset="0"/>
              </a:rPr>
              <a:t>.</a:t>
            </a:r>
          </a:p>
        </p:txBody>
      </p:sp>
      <p:sp>
        <p:nvSpPr>
          <p:cNvPr id="6" name="Содержимое 2"/>
          <p:cNvSpPr txBox="1">
            <a:spLocks/>
          </p:cNvSpPr>
          <p:nvPr/>
        </p:nvSpPr>
        <p:spPr>
          <a:xfrm>
            <a:off x="214282" y="1142984"/>
            <a:ext cx="8929718" cy="4929222"/>
          </a:xfrm>
          <a:prstGeom prst="rect">
            <a:avLst/>
          </a:prstGeom>
        </p:spPr>
        <p:txBody>
          <a:bodyPr vert="horz" lIns="91440" tIns="45720" rIns="91440" bIns="45720" rtlCol="0">
            <a:no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ru-RU" sz="1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5927</TotalTime>
  <Words>1263</Words>
  <Application>Microsoft Office PowerPoint</Application>
  <PresentationFormat>Экран (4:3)</PresentationFormat>
  <Paragraphs>167</Paragraphs>
  <Slides>15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Тиімді басқаруды қолдау бастамасы (ТБҚБ)   </vt:lpstr>
      <vt:lpstr>Жоба туралы</vt:lpstr>
      <vt:lpstr>Жобаның мақсаты</vt:lpstr>
      <vt:lpstr>Тиімді басқару дегеніміз не?</vt:lpstr>
      <vt:lpstr>Тиімді басқарудың негізгі қағидалары</vt:lpstr>
      <vt:lpstr>Негізгі принциптері</vt:lpstr>
      <vt:lpstr>Қатысу және қызығушылық - тиімді басқарудың негізгі принциптері</vt:lpstr>
      <vt:lpstr>Слайд 8</vt:lpstr>
      <vt:lpstr>Слайд 9</vt:lpstr>
      <vt:lpstr>Слайд 10</vt:lpstr>
      <vt:lpstr>Слайд 11</vt:lpstr>
      <vt:lpstr>Слайд 12</vt:lpstr>
      <vt:lpstr>Тұжырымдамаларды/жобалық идеяларды бағалау критерийлері</vt:lpstr>
      <vt:lpstr>Қайда хабарласуға болады?</vt:lpstr>
      <vt:lpstr>Слайд 15</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Governance Initiative Fund (GGIF)</dc:title>
  <dc:creator>pbonwich</dc:creator>
  <cp:lastModifiedBy>Менеджер</cp:lastModifiedBy>
  <cp:revision>367</cp:revision>
  <dcterms:created xsi:type="dcterms:W3CDTF">2014-10-07T07:50:52Z</dcterms:created>
  <dcterms:modified xsi:type="dcterms:W3CDTF">2015-07-21T09:57:18Z</dcterms:modified>
</cp:coreProperties>
</file>